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F47FB29-526E-4274-B0E1-D5BBF5DDD477}">
  <a:tblStyle styleId="{CF47FB29-526E-4274-B0E1-D5BBF5DDD47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webinar will be on Item 10: Families &amp; Communities.   </a:t>
            </a:r>
            <a:endParaRPr>
              <a:solidFill>
                <a:schemeClr val="dk1"/>
              </a:solidFill>
            </a:endParaRPr>
          </a:p>
          <a:p>
            <a:pPr marL="0" lvl="0" indent="0" algn="l" rtl="0">
              <a:spcBef>
                <a:spcPts val="1200"/>
              </a:spcBef>
              <a:spcAft>
                <a:spcPts val="0"/>
              </a:spcAft>
              <a:buNone/>
            </a:pPr>
            <a:endParaRPr>
              <a:solidFill>
                <a:schemeClr val="dk1"/>
              </a:solidFill>
            </a:endParaRPr>
          </a:p>
        </p:txBody>
      </p:sp>
      <p:sp>
        <p:nvSpPr>
          <p:cNvPr id="30" name="Google Shape;3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deb4f9a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deb4f9a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This table contains specific items that may be used as evidence for each criteria.  Each criteria must be addressed in the evidence submitted.  Multiple pieces of evidence may be submitted.</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3c3fd9df4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3c3fd9df4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solidFill>
                  <a:schemeClr val="dk1"/>
                </a:solidFill>
              </a:rPr>
              <a:t> </a:t>
            </a:r>
            <a:r>
              <a:rPr lang="en-US" sz="1000">
                <a:solidFill>
                  <a:schemeClr val="dk1"/>
                </a:solidFill>
              </a:rPr>
              <a:t>It’s important to mention some additional considerations related to Item 10 that will assist with submission of evidence.  Consider what the local community offers as resources to aid families in meeting their basic needs.  What could families without reliable transportation access without leaving town?  Think about where information is kept so families can access it easily.  What are the routine ways the program uses to communicate upcoming volunteer opportunities with families?</a:t>
            </a:r>
            <a:endParaRPr sz="1000">
              <a:solidFill>
                <a:schemeClr val="dk1"/>
              </a:solidFill>
              <a:highlight>
                <a:srgbClr val="FFFF00"/>
              </a:highlight>
            </a:endParaRPr>
          </a:p>
          <a:p>
            <a:pPr marL="0" lvl="0" indent="0" algn="l" rtl="0">
              <a:lnSpc>
                <a:spcPct val="90000"/>
              </a:lnSpc>
              <a:spcBef>
                <a:spcPts val="120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3c3fd9df4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3c3fd9df4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solidFill>
                  <a:schemeClr val="dk1"/>
                </a:solidFill>
              </a:rPr>
              <a:t> Now that we have covered the details related to item 10 of the desk audit, we will review the due dates and related timeline for the entire desk audit process.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the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marL="4572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The desk audit opens in CASA on September 15.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The initial desk audit submission is due on or before December 15.</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Department consultants will complete the initial state review no later than March 15.</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If additional information or follow up is needed, districts have until end of the business day on April 15 to submit a final district submission. The desk audit closes in CASA on this day and no further submissions or corrections can be made.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Department consultants will complete a final state review by April 30 and the District Status will be identified.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3c3fd9df48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3c3fd9df4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This assigned consultant will serve as the contact for districts in that area throughout the desk audit timeline. Districts are encouraged to reach out to the assigned consultant with any questions.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Thank you for viewing this slide deck related to Item 10 of the preschool desk audit. There are additional slide decks available, each addressing one of the ten preschool desk audit items.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13ead02e666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000">
                <a:solidFill>
                  <a:schemeClr val="dk1"/>
                </a:solidFill>
              </a:rPr>
              <a:t>The purpose of the preschool desk audit is to provide a process for </a:t>
            </a:r>
            <a:r>
              <a:rPr lang="en-US" sz="1000" b="1">
                <a:solidFill>
                  <a:schemeClr val="dk1"/>
                </a:solidFill>
              </a:rPr>
              <a:t>accreditation</a:t>
            </a:r>
            <a:r>
              <a:rPr lang="en-US" sz="1000">
                <a:solidFill>
                  <a:schemeClr val="dk1"/>
                </a:solidFill>
              </a:rPr>
              <a:t> and </a:t>
            </a:r>
            <a:r>
              <a:rPr lang="en-US" sz="1000" b="1">
                <a:solidFill>
                  <a:schemeClr val="dk1"/>
                </a:solidFill>
              </a:rPr>
              <a:t>monitoring</a:t>
            </a:r>
            <a:r>
              <a:rPr lang="en-US" sz="1000">
                <a:solidFill>
                  <a:schemeClr val="dk1"/>
                </a:solidFill>
              </a:rPr>
              <a:t> which requires a comprehensive desk audit. In addition, based on the requirement to implement program standards, the desk audit provides districts a method for submitting evidence of implementation of IQPPS.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spcBef>
                <a:spcPts val="0"/>
              </a:spcBef>
              <a:spcAft>
                <a:spcPts val="0"/>
              </a:spcAft>
              <a:buNone/>
            </a:pPr>
            <a:endParaRPr/>
          </a:p>
        </p:txBody>
      </p:sp>
      <p:sp>
        <p:nvSpPr>
          <p:cNvPr id="36" name="Google Shape;36;g13ead02e666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f48c572d1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sz="1000">
                <a:solidFill>
                  <a:schemeClr val="dk1"/>
                </a:solidFill>
              </a:rPr>
              <a:t>There are several factors to consider regarding the process for the preschool desk audit. </a:t>
            </a:r>
            <a:endParaRPr sz="1000">
              <a:solidFill>
                <a:schemeClr val="dk1"/>
              </a:solidFill>
            </a:endParaRPr>
          </a:p>
          <a:p>
            <a:pPr marL="0" lvl="0" indent="0" algn="l" rtl="0">
              <a:lnSpc>
                <a:spcPct val="115000"/>
              </a:lnSpc>
              <a:spcBef>
                <a:spcPts val="1200"/>
              </a:spcBef>
              <a:spcAft>
                <a:spcPts val="0"/>
              </a:spcAft>
              <a:buNone/>
            </a:pPr>
            <a:r>
              <a:rPr lang="en-US" sz="1000">
                <a:solidFill>
                  <a:schemeClr val="dk1"/>
                </a:solidFill>
              </a:rPr>
              <a:t>Preschool program administrators collect and submit evidence at a district level; classroom level evidence will not be accepted. Evidence must reflect a completed practice occurring within the past year. </a:t>
            </a:r>
            <a:endParaRPr sz="1000">
              <a:solidFill>
                <a:schemeClr val="dk1"/>
              </a:solidFill>
            </a:endParaRPr>
          </a:p>
          <a:p>
            <a:pPr marL="0" lvl="0" indent="0" algn="l" rtl="0">
              <a:lnSpc>
                <a:spcPct val="115000"/>
              </a:lnSpc>
              <a:spcBef>
                <a:spcPts val="1200"/>
              </a:spcBef>
              <a:spcAft>
                <a:spcPts val="0"/>
              </a:spcAft>
              <a:buNone/>
            </a:pPr>
            <a:r>
              <a:rPr lang="en-US" sz="1000">
                <a:solidFill>
                  <a:schemeClr val="dk1"/>
                </a:solidFill>
              </a:rPr>
              <a:t>The evidence should represent a process of how the district ensures the program standards are implemented across all classrooms, including in community partner sites (as applicable). Evidence should address any existing variations across preschool program locations. </a:t>
            </a:r>
            <a:endParaRPr sz="1000">
              <a:solidFill>
                <a:schemeClr val="dk1"/>
              </a:solidFill>
            </a:endParaRPr>
          </a:p>
          <a:p>
            <a:pPr marL="0" lvl="0" indent="0" algn="l" rtl="0">
              <a:spcBef>
                <a:spcPts val="1200"/>
              </a:spcBef>
              <a:spcAft>
                <a:spcPts val="0"/>
              </a:spcAft>
              <a:buNone/>
            </a:pPr>
            <a:endParaRPr/>
          </a:p>
        </p:txBody>
      </p:sp>
      <p:sp>
        <p:nvSpPr>
          <p:cNvPr id="42" name="Google Shape;42;gf48c572d1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3ead02e666_3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13ead02e666_3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a:t>It is important to note that desk audit </a:t>
            </a:r>
            <a:r>
              <a:rPr lang="en-US" sz="1000">
                <a:solidFill>
                  <a:schemeClr val="dk1"/>
                </a:solidFill>
              </a:rPr>
              <a:t>submissions must align to the current version of the </a:t>
            </a:r>
            <a:r>
              <a:rPr lang="en-US" sz="1000" u="sng">
                <a:solidFill>
                  <a:srgbClr val="265199"/>
                </a:solidFill>
                <a:highlight>
                  <a:schemeClr val="lt1"/>
                </a:highlight>
                <a:hlinkClick r:id="rId3">
                  <a:extLst>
                    <a:ext uri="{A12FA001-AC4F-418D-AE19-62706E023703}">
                      <ahyp:hlinkClr xmlns:ahyp="http://schemas.microsoft.com/office/drawing/2018/hyperlinkcolor" val="tx"/>
                    </a:ext>
                  </a:extLst>
                </a:hlinkClick>
              </a:rPr>
              <a:t>Iowa Quality Preschool Program Standards and Criteria (2017)</a:t>
            </a:r>
            <a:r>
              <a:rPr lang="en-US" sz="1000">
                <a:solidFill>
                  <a:schemeClr val="dk1"/>
                </a:solidFill>
                <a:highlight>
                  <a:schemeClr val="lt1"/>
                </a:highlight>
              </a:rPr>
              <a:t>. Keep in mind that multiple standards and criteria may be addressed within each of the ten desk audit items. </a:t>
            </a:r>
            <a:endParaRPr sz="1000">
              <a:solidFill>
                <a:schemeClr val="dk1"/>
              </a:solidFill>
              <a:highlight>
                <a:schemeClr val="lt1"/>
              </a:highlight>
            </a:endParaRPr>
          </a:p>
          <a:p>
            <a:pPr marL="0" lvl="0" indent="0" algn="l" rtl="0">
              <a:lnSpc>
                <a:spcPct val="115000"/>
              </a:lnSpc>
              <a:spcBef>
                <a:spcPts val="1200"/>
              </a:spcBef>
              <a:spcAft>
                <a:spcPts val="1200"/>
              </a:spcAft>
              <a:buNone/>
            </a:pPr>
            <a:r>
              <a:rPr lang="en-US" sz="1000">
                <a:solidFill>
                  <a:schemeClr val="dk1"/>
                </a:solidFill>
                <a:highlight>
                  <a:schemeClr val="lt1"/>
                </a:highlight>
              </a:rPr>
              <a:t>The Iowa Department of Education’s website contains additional information related to IQPPS on the </a:t>
            </a:r>
            <a:r>
              <a:rPr lang="en-US" sz="1000" u="sng">
                <a:solidFill>
                  <a:schemeClr val="hlink"/>
                </a:solidFill>
                <a:highlight>
                  <a:schemeClr val="lt1"/>
                </a:highlight>
                <a:hlinkClick r:id="rId4"/>
              </a:rPr>
              <a:t>Early Childhood Standards</a:t>
            </a:r>
            <a:r>
              <a:rPr lang="en-US" sz="1000">
                <a:solidFill>
                  <a:schemeClr val="dk1"/>
                </a:solidFill>
                <a:highlight>
                  <a:schemeClr val="lt1"/>
                </a:highlight>
              </a:rPr>
              <a:t> webpage.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f48c572d1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f48c572d1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US" sz="1000">
                <a:solidFill>
                  <a:schemeClr val="dk1"/>
                </a:solidFill>
              </a:rPr>
              <a:t> Local AEA consultants have processes and tools that can support districts with implementation of program standards, as well as resources for documenting practices related to the desk audit items. Districts are encouraged to reach out to their AEA consultant with any questions or for needed support while completing the preschool desk audit.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000">
                <a:solidFill>
                  <a:schemeClr val="dk1"/>
                </a:solidFill>
              </a:rPr>
              <a:t>As mentioned, the preschool desk audit requires evidence to be submitted for a total of ten items. This webinar specifically addresses item 10: Families &amp; Communities which is aligned to IQPPS Standard 7, Criteria 7.2 and 7.7, and Standard 8, Criterion 8.1.</a:t>
            </a:r>
            <a:endParaRPr>
              <a:solidFill>
                <a:schemeClr val="dk1"/>
              </a:solidFill>
            </a:endParaRPr>
          </a:p>
          <a:p>
            <a:pPr marL="0" lvl="0" indent="0" algn="l" rtl="0">
              <a:spcBef>
                <a:spcPts val="1200"/>
              </a:spcBef>
              <a:spcAft>
                <a:spcPts val="0"/>
              </a:spcAft>
              <a:buClr>
                <a:schemeClr val="dk1"/>
              </a:buClr>
              <a:buSzPts val="1100"/>
              <a:buFont typeface="Arial"/>
              <a:buNone/>
            </a:pPr>
            <a:endParaRPr>
              <a:solidFill>
                <a:schemeClr val="dk1"/>
              </a:solidFill>
            </a:endParaRPr>
          </a:p>
        </p:txBody>
      </p:sp>
      <p:sp>
        <p:nvSpPr>
          <p:cNvPr id="60" name="Google Shape;6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45c74b639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45c74b639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Criterion 7.2 ensures programs share opportunities to volunteer with all families and take into consideration when a family’s skills or traditions would be a good fit for a volunteer opportunity.  Criterion 7.7 addresses how programs use the relationships they have with other early education programs and elementary schools to support transitions to other programs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45c74b639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45c74b639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 Criterion 8.1 requires programs to create a list of community resources families may need and then ensure families have access to the list.  Programs should assist families in accessing these resources if needed.</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45c74b639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45c74b639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Examples of evidence would be any documentation of the </a:t>
            </a:r>
            <a:r>
              <a:rPr lang="en-US" u="sng">
                <a:solidFill>
                  <a:schemeClr val="dk1"/>
                </a:solidFill>
              </a:rPr>
              <a:t>process</a:t>
            </a:r>
            <a:r>
              <a:rPr lang="en-US">
                <a:solidFill>
                  <a:schemeClr val="dk1"/>
                </a:solidFill>
              </a:rPr>
              <a:t> used by the district to </a:t>
            </a:r>
            <a:r>
              <a:rPr lang="en-US" u="sng">
                <a:solidFill>
                  <a:schemeClr val="dk1"/>
                </a:solidFill>
              </a:rPr>
              <a:t>confirm that all families receive information on using community resources, connecting with the program/school and volunteering in their child’s classroom</a:t>
            </a:r>
            <a:r>
              <a:rPr lang="en-US">
                <a:solidFill>
                  <a:schemeClr val="dk1"/>
                </a:solidFill>
              </a:rPr>
              <a:t>. Evidence may include a link to a district web page including this information, excerpts from the family handbook, or artifacts of other ways this information is shared. Each bullet must be addressed.</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Any evidence submitted should clearly indicate the school year it was used and the mode of communication.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4500"/>
              <a:buFont typeface="Arial"/>
              <a:buNone/>
              <a:defRPr sz="45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4170015" y="2597426"/>
            <a:ext cx="7646505"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2"/>
              </a:buClr>
              <a:buSzPts val="2400"/>
              <a:buNone/>
              <a:defRPr sz="2400" b="1">
                <a:solidFill>
                  <a:schemeClr val="dk2"/>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2155686" y="1"/>
            <a:ext cx="9453217"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33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2155685" y="1460499"/>
            <a:ext cx="9453219" cy="48740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500"/>
              <a:buFont typeface="Arial"/>
              <a:buNone/>
              <a:defRPr sz="45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3" name="Google Shape;23;p6"/>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6"/>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5" name="Google Shape;25;p6"/>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amy.stegeman@iow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melanie.reese@iowa.gov" TargetMode="External"/><Relationship Id="rId5" Type="http://schemas.openxmlformats.org/officeDocument/2006/relationships/hyperlink" Target="mailto:mary.breyfogle@iowa.gov" TargetMode="External"/><Relationship Id="rId4"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8"/>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2"/>
              </a:buClr>
              <a:buSzPts val="4500"/>
              <a:buFont typeface="Arial"/>
              <a:buNone/>
            </a:pPr>
            <a:r>
              <a:rPr lang="en-US" sz="4600"/>
              <a:t>IQPPS Desk Audit 23-24</a:t>
            </a:r>
            <a:endParaRPr sz="4600"/>
          </a:p>
        </p:txBody>
      </p:sp>
      <p:sp>
        <p:nvSpPr>
          <p:cNvPr id="33" name="Google Shape;33;p8"/>
          <p:cNvSpPr txBox="1"/>
          <p:nvPr/>
        </p:nvSpPr>
        <p:spPr>
          <a:xfrm>
            <a:off x="4078224" y="2412700"/>
            <a:ext cx="7646400" cy="14670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None/>
            </a:pPr>
            <a:r>
              <a:rPr lang="en-US" sz="2800" b="1">
                <a:solidFill>
                  <a:srgbClr val="002152"/>
                </a:solidFill>
              </a:rPr>
              <a:t>Item 10: Families &amp; Communities</a:t>
            </a:r>
            <a:endParaRPr sz="2800" b="1">
              <a:solidFill>
                <a:srgbClr val="00215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Examples of Evidence</a:t>
            </a:r>
            <a:endParaRPr/>
          </a:p>
        </p:txBody>
      </p:sp>
      <p:graphicFrame>
        <p:nvGraphicFramePr>
          <p:cNvPr id="87" name="Google Shape;87;p17"/>
          <p:cNvGraphicFramePr/>
          <p:nvPr/>
        </p:nvGraphicFramePr>
        <p:xfrm>
          <a:off x="2239625" y="1460500"/>
          <a:ext cx="3000000" cy="3000000"/>
        </p:xfrm>
        <a:graphic>
          <a:graphicData uri="http://schemas.openxmlformats.org/drawingml/2006/table">
            <a:tbl>
              <a:tblPr>
                <a:noFill/>
                <a:tableStyleId>{CF47FB29-526E-4274-B0E1-D5BBF5DDD477}</a:tableStyleId>
              </a:tblPr>
              <a:tblGrid>
                <a:gridCol w="3283450">
                  <a:extLst>
                    <a:ext uri="{9D8B030D-6E8A-4147-A177-3AD203B41FA5}">
                      <a16:colId xmlns:a16="http://schemas.microsoft.com/office/drawing/2014/main" val="20000"/>
                    </a:ext>
                  </a:extLst>
                </a:gridCol>
                <a:gridCol w="6085900">
                  <a:extLst>
                    <a:ext uri="{9D8B030D-6E8A-4147-A177-3AD203B41FA5}">
                      <a16:colId xmlns:a16="http://schemas.microsoft.com/office/drawing/2014/main" val="20001"/>
                    </a:ext>
                  </a:extLst>
                </a:gridCol>
              </a:tblGrid>
              <a:tr h="609575">
                <a:tc>
                  <a:txBody>
                    <a:bodyPr/>
                    <a:lstStyle/>
                    <a:p>
                      <a:pPr marL="0" lvl="0" indent="0" algn="l" rtl="0">
                        <a:spcBef>
                          <a:spcPts val="0"/>
                        </a:spcBef>
                        <a:spcAft>
                          <a:spcPts val="0"/>
                        </a:spcAft>
                        <a:buNone/>
                      </a:pPr>
                      <a:r>
                        <a:rPr lang="en-US" sz="2200"/>
                        <a:t>Community Resources</a:t>
                      </a:r>
                      <a:endParaRPr sz="2200"/>
                    </a:p>
                  </a:txBody>
                  <a:tcPr marL="91425" marR="91425" marT="91425" marB="91425"/>
                </a:tc>
                <a:tc>
                  <a:txBody>
                    <a:bodyPr/>
                    <a:lstStyle/>
                    <a:p>
                      <a:pPr marL="457200" lvl="0" indent="-368300" algn="l" rtl="0">
                        <a:spcBef>
                          <a:spcPts val="0"/>
                        </a:spcBef>
                        <a:spcAft>
                          <a:spcPts val="0"/>
                        </a:spcAft>
                        <a:buSzPts val="2200"/>
                        <a:buChar char="●"/>
                      </a:pPr>
                      <a:r>
                        <a:rPr lang="en-US" sz="2200"/>
                        <a:t>Link to posting on district website</a:t>
                      </a:r>
                      <a:endParaRPr sz="2200"/>
                    </a:p>
                    <a:p>
                      <a:pPr marL="457200" lvl="0" indent="-368300" algn="l" rtl="0">
                        <a:spcBef>
                          <a:spcPts val="0"/>
                        </a:spcBef>
                        <a:spcAft>
                          <a:spcPts val="0"/>
                        </a:spcAft>
                        <a:buSzPts val="2200"/>
                        <a:buChar char="●"/>
                      </a:pPr>
                      <a:r>
                        <a:rPr lang="en-US" sz="2200"/>
                        <a:t>List given to families at home visits</a:t>
                      </a:r>
                      <a:endParaRPr sz="2200"/>
                    </a:p>
                  </a:txBody>
                  <a:tcPr marL="91425" marR="91425" marT="91425" marB="91425"/>
                </a:tc>
                <a:extLst>
                  <a:ext uri="{0D108BD9-81ED-4DB2-BD59-A6C34878D82A}">
                    <a16:rowId xmlns:a16="http://schemas.microsoft.com/office/drawing/2014/main" val="10000"/>
                  </a:ext>
                </a:extLst>
              </a:tr>
              <a:tr h="609575">
                <a:tc>
                  <a:txBody>
                    <a:bodyPr/>
                    <a:lstStyle/>
                    <a:p>
                      <a:pPr marL="0" lvl="0" indent="0" algn="l" rtl="0">
                        <a:spcBef>
                          <a:spcPts val="0"/>
                        </a:spcBef>
                        <a:spcAft>
                          <a:spcPts val="0"/>
                        </a:spcAft>
                        <a:buNone/>
                      </a:pPr>
                      <a:r>
                        <a:rPr lang="en-US" sz="2200"/>
                        <a:t>Ways to Connect with the Program/School</a:t>
                      </a:r>
                      <a:endParaRPr sz="2200"/>
                    </a:p>
                  </a:txBody>
                  <a:tcPr marL="91425" marR="91425" marT="91425" marB="91425"/>
                </a:tc>
                <a:tc>
                  <a:txBody>
                    <a:bodyPr/>
                    <a:lstStyle/>
                    <a:p>
                      <a:pPr marL="457200" lvl="0" indent="-368300" algn="l" rtl="0">
                        <a:spcBef>
                          <a:spcPts val="0"/>
                        </a:spcBef>
                        <a:spcAft>
                          <a:spcPts val="0"/>
                        </a:spcAft>
                        <a:buSzPts val="2200"/>
                        <a:buChar char="●"/>
                      </a:pPr>
                      <a:r>
                        <a:rPr lang="en-US" sz="2200"/>
                        <a:t>Handbook excerpt with contact information</a:t>
                      </a:r>
                      <a:endParaRPr sz="2200"/>
                    </a:p>
                    <a:p>
                      <a:pPr marL="457200" lvl="0" indent="-368300" algn="l" rtl="0">
                        <a:spcBef>
                          <a:spcPts val="0"/>
                        </a:spcBef>
                        <a:spcAft>
                          <a:spcPts val="0"/>
                        </a:spcAft>
                        <a:buSzPts val="2200"/>
                        <a:buChar char="●"/>
                      </a:pPr>
                      <a:r>
                        <a:rPr lang="en-US" sz="2200"/>
                        <a:t>Contact information included in newsletter</a:t>
                      </a:r>
                      <a:endParaRPr sz="2200"/>
                    </a:p>
                  </a:txBody>
                  <a:tcPr marL="91425" marR="91425" marT="91425" marB="91425"/>
                </a:tc>
                <a:extLst>
                  <a:ext uri="{0D108BD9-81ED-4DB2-BD59-A6C34878D82A}">
                    <a16:rowId xmlns:a16="http://schemas.microsoft.com/office/drawing/2014/main" val="10001"/>
                  </a:ext>
                </a:extLst>
              </a:tr>
              <a:tr h="1463000">
                <a:tc>
                  <a:txBody>
                    <a:bodyPr/>
                    <a:lstStyle/>
                    <a:p>
                      <a:pPr marL="0" lvl="0" indent="0" algn="l" rtl="0">
                        <a:spcBef>
                          <a:spcPts val="0"/>
                        </a:spcBef>
                        <a:spcAft>
                          <a:spcPts val="0"/>
                        </a:spcAft>
                        <a:buNone/>
                      </a:pPr>
                      <a:r>
                        <a:rPr lang="en-US" sz="2200"/>
                        <a:t>Opportunities to Volunteer in/for their child’s classroom</a:t>
                      </a:r>
                      <a:endParaRPr sz="2200"/>
                    </a:p>
                  </a:txBody>
                  <a:tcPr marL="91425" marR="91425" marT="91425" marB="91425"/>
                </a:tc>
                <a:tc>
                  <a:txBody>
                    <a:bodyPr/>
                    <a:lstStyle/>
                    <a:p>
                      <a:pPr marL="457200" lvl="0" indent="-368300" algn="l" rtl="0">
                        <a:spcBef>
                          <a:spcPts val="0"/>
                        </a:spcBef>
                        <a:spcAft>
                          <a:spcPts val="0"/>
                        </a:spcAft>
                        <a:buSzPts val="2200"/>
                        <a:buChar char="●"/>
                      </a:pPr>
                      <a:r>
                        <a:rPr lang="en-US" sz="2200"/>
                        <a:t>Handbook excerpt with volunteer procedures</a:t>
                      </a:r>
                      <a:endParaRPr sz="2200"/>
                    </a:p>
                    <a:p>
                      <a:pPr marL="457200" lvl="0" indent="-368300" algn="l" rtl="0">
                        <a:spcBef>
                          <a:spcPts val="0"/>
                        </a:spcBef>
                        <a:spcAft>
                          <a:spcPts val="0"/>
                        </a:spcAft>
                        <a:buSzPts val="2200"/>
                        <a:buChar char="●"/>
                      </a:pPr>
                      <a:r>
                        <a:rPr lang="en-US" sz="2200"/>
                        <a:t>Beginning of the year form asking how families would like to volunteer</a:t>
                      </a:r>
                      <a:endParaRPr sz="2200"/>
                    </a:p>
                    <a:p>
                      <a:pPr marL="457200" lvl="0" indent="-368300" algn="l" rtl="0">
                        <a:spcBef>
                          <a:spcPts val="0"/>
                        </a:spcBef>
                        <a:spcAft>
                          <a:spcPts val="0"/>
                        </a:spcAft>
                        <a:buSzPts val="2200"/>
                        <a:buChar char="●"/>
                      </a:pPr>
                      <a:r>
                        <a:rPr lang="en-US" sz="2200"/>
                        <a:t>Volunteer opportunities included in newsletter</a:t>
                      </a:r>
                      <a:endParaRPr sz="2200"/>
                    </a:p>
                    <a:p>
                      <a:pPr marL="457200" lvl="0" indent="-368300" algn="l" rtl="0">
                        <a:spcBef>
                          <a:spcPts val="0"/>
                        </a:spcBef>
                        <a:spcAft>
                          <a:spcPts val="0"/>
                        </a:spcAft>
                        <a:buSzPts val="2200"/>
                        <a:buChar char="●"/>
                      </a:pPr>
                      <a:r>
                        <a:rPr lang="en-US" sz="2200"/>
                        <a:t>Example email asking for volunteers for an activity or event</a:t>
                      </a:r>
                      <a:endParaRPr sz="220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Additional Considerations</a:t>
            </a:r>
            <a:endParaRPr/>
          </a:p>
        </p:txBody>
      </p:sp>
      <p:sp>
        <p:nvSpPr>
          <p:cNvPr id="93" name="Google Shape;93;p18"/>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457200" lvl="0" indent="-419100" algn="l" rtl="0">
              <a:spcBef>
                <a:spcPts val="750"/>
              </a:spcBef>
              <a:spcAft>
                <a:spcPts val="0"/>
              </a:spcAft>
              <a:buSzPts val="3000"/>
              <a:buChar char="•"/>
            </a:pPr>
            <a:r>
              <a:rPr lang="en-US" sz="3000"/>
              <a:t>Local community should be represented</a:t>
            </a:r>
            <a:endParaRPr sz="3000"/>
          </a:p>
          <a:p>
            <a:pPr marL="457200" lvl="0" indent="-419100" algn="l" rtl="0">
              <a:spcBef>
                <a:spcPts val="0"/>
              </a:spcBef>
              <a:spcAft>
                <a:spcPts val="0"/>
              </a:spcAft>
              <a:buSzPts val="3000"/>
              <a:buChar char="•"/>
            </a:pPr>
            <a:r>
              <a:rPr lang="en-US" sz="3000"/>
              <a:t>Community resources to assist families in meeting their basic needs </a:t>
            </a:r>
            <a:endParaRPr sz="3000"/>
          </a:p>
          <a:p>
            <a:pPr marL="457200" lvl="0" indent="-419100" algn="l" rtl="0">
              <a:spcBef>
                <a:spcPts val="0"/>
              </a:spcBef>
              <a:spcAft>
                <a:spcPts val="0"/>
              </a:spcAft>
              <a:buSzPts val="3000"/>
              <a:buChar char="•"/>
            </a:pPr>
            <a:r>
              <a:rPr lang="en-US" sz="3000"/>
              <a:t>Consider where information is easily accessible to families or is routinely communicated</a:t>
            </a:r>
            <a:endParaRPr sz="3000"/>
          </a:p>
          <a:p>
            <a:pPr marL="457200" lvl="0" indent="-419100" algn="l" rtl="0">
              <a:spcBef>
                <a:spcPts val="0"/>
              </a:spcBef>
              <a:spcAft>
                <a:spcPts val="0"/>
              </a:spcAft>
              <a:buSzPts val="3000"/>
              <a:buChar char="•"/>
            </a:pPr>
            <a:r>
              <a:rPr lang="en-US" sz="3000"/>
              <a:t>Routine for sharing volunteer opportunities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Timeline </a:t>
            </a:r>
            <a:endParaRPr/>
          </a:p>
        </p:txBody>
      </p:sp>
      <p:sp>
        <p:nvSpPr>
          <p:cNvPr id="99" name="Google Shape;99;p19"/>
          <p:cNvSpPr txBox="1"/>
          <p:nvPr/>
        </p:nvSpPr>
        <p:spPr>
          <a:xfrm>
            <a:off x="2155685" y="1271016"/>
            <a:ext cx="9453300" cy="4874100"/>
          </a:xfrm>
          <a:prstGeom prst="rect">
            <a:avLst/>
          </a:prstGeom>
          <a:noFill/>
          <a:ln>
            <a:noFill/>
          </a:ln>
        </p:spPr>
        <p:txBody>
          <a:bodyPr spcFirstLastPara="1" wrap="square" lIns="91425" tIns="45700" rIns="91425" bIns="45700" anchor="t" anchorCtr="0">
            <a:normAutofit fontScale="92500"/>
          </a:bodyPr>
          <a:lstStyle/>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September 15:</a:t>
            </a:r>
            <a:r>
              <a:rPr lang="en-US" sz="2900">
                <a:solidFill>
                  <a:srgbClr val="000000"/>
                </a:solidFill>
              </a:rPr>
              <a:t> Desk audit opens in CASA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December 15:</a:t>
            </a:r>
            <a:r>
              <a:rPr lang="en-US" sz="2900">
                <a:solidFill>
                  <a:srgbClr val="000000"/>
                </a:solidFill>
              </a:rPr>
              <a:t> Initial district desk audit submission due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March 15:</a:t>
            </a:r>
            <a:r>
              <a:rPr lang="en-US" sz="2900">
                <a:solidFill>
                  <a:srgbClr val="000000"/>
                </a:solidFill>
              </a:rPr>
              <a:t> Initial state review completed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15:</a:t>
            </a:r>
            <a:r>
              <a:rPr lang="en-US" sz="2900">
                <a:solidFill>
                  <a:srgbClr val="000000"/>
                </a:solidFill>
              </a:rPr>
              <a:t> Final district submission due; Desk audit closes</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30: </a:t>
            </a:r>
            <a:r>
              <a:rPr lang="en-US" sz="2900">
                <a:solidFill>
                  <a:srgbClr val="000000"/>
                </a:solidFill>
              </a:rPr>
              <a:t>Final state review completed; District status identified and follow-up action as applicable</a:t>
            </a:r>
            <a:endParaRPr sz="30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Reviewer Contacts</a:t>
            </a:r>
            <a:endParaRPr/>
          </a:p>
        </p:txBody>
      </p:sp>
      <p:sp>
        <p:nvSpPr>
          <p:cNvPr id="105" name="Google Shape;105;p20"/>
          <p:cNvSpPr txBox="1"/>
          <p:nvPr/>
        </p:nvSpPr>
        <p:spPr>
          <a:xfrm>
            <a:off x="80025" y="1460500"/>
            <a:ext cx="12005100" cy="4760100"/>
          </a:xfrm>
          <a:prstGeom prst="rect">
            <a:avLst/>
          </a:prstGeom>
          <a:noFill/>
          <a:ln>
            <a:noFill/>
          </a:ln>
        </p:spPr>
        <p:txBody>
          <a:bodyPr spcFirstLastPara="1" wrap="square" lIns="91425" tIns="45700" rIns="91425" bIns="45700" anchor="t" anchorCtr="0">
            <a:normAutofit/>
          </a:bodyPr>
          <a:lstStyle/>
          <a:p>
            <a:pPr marL="457200" lvl="0" indent="-374650" algn="l" rtl="0">
              <a:lnSpc>
                <a:spcPct val="150000"/>
              </a:lnSpc>
              <a:spcBef>
                <a:spcPts val="750"/>
              </a:spcBef>
              <a:spcAft>
                <a:spcPts val="0"/>
              </a:spcAft>
              <a:buClr>
                <a:schemeClr val="dk1"/>
              </a:buClr>
              <a:buSzPts val="2300"/>
              <a:buChar char="•"/>
            </a:pPr>
            <a:r>
              <a:rPr lang="en-US" sz="2300">
                <a:solidFill>
                  <a:schemeClr val="dk1"/>
                </a:solidFill>
              </a:rPr>
              <a:t>Central Rivers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Grant Wood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Great Prairie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Green Hills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Heartland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Keystone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Mississippi Bend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Northwest AEA - Melanie Reese, </a:t>
            </a:r>
            <a:r>
              <a:rPr lang="en-US" sz="2300" u="sng">
                <a:solidFill>
                  <a:schemeClr val="hlink"/>
                </a:solidFill>
                <a:hlinkClick r:id="rId6"/>
              </a:rPr>
              <a:t>melanie.reese@iowa.gov</a:t>
            </a:r>
            <a:r>
              <a:rPr lang="en-US" sz="2300">
                <a:solidFill>
                  <a:schemeClr val="dk1"/>
                </a:solidFill>
              </a:rPr>
              <a:t>, 515-210-4208</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Prairie Lakes AEA - Melanie Reese, </a:t>
            </a:r>
            <a:r>
              <a:rPr lang="en-US" sz="2300" u="sng">
                <a:solidFill>
                  <a:schemeClr val="hlink"/>
                </a:solidFill>
                <a:hlinkClick r:id="rId6"/>
              </a:rPr>
              <a:t>melanie.reese@iowa.gov</a:t>
            </a:r>
            <a:r>
              <a:rPr lang="en-US" sz="2300">
                <a:solidFill>
                  <a:schemeClr val="dk1"/>
                </a:solidFill>
              </a:rPr>
              <a:t>, 515-210-4208</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795125" y="309100"/>
            <a:ext cx="10813800" cy="10431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7142"/>
              <a:buFont typeface="Arial"/>
              <a:buNone/>
            </a:pPr>
            <a:r>
              <a:rPr lang="en-US" sz="4200"/>
              <a:t>Purpose of the Preschool Desk Audit</a:t>
            </a:r>
            <a:endParaRPr sz="4200"/>
          </a:p>
          <a:p>
            <a:pPr marL="0" lvl="0" indent="0" algn="l" rtl="0">
              <a:lnSpc>
                <a:spcPct val="90000"/>
              </a:lnSpc>
              <a:spcBef>
                <a:spcPts val="0"/>
              </a:spcBef>
              <a:spcAft>
                <a:spcPts val="0"/>
              </a:spcAft>
              <a:buClr>
                <a:schemeClr val="lt1"/>
              </a:buClr>
              <a:buSzPct val="100000"/>
              <a:buFont typeface="Arial"/>
              <a:buNone/>
            </a:pPr>
            <a:r>
              <a:rPr lang="en-US"/>
              <a:t> </a:t>
            </a:r>
            <a:endParaRPr/>
          </a:p>
        </p:txBody>
      </p:sp>
      <p:sp>
        <p:nvSpPr>
          <p:cNvPr id="39" name="Google Shape;39;p9"/>
          <p:cNvSpPr txBox="1">
            <a:spLocks noGrp="1"/>
          </p:cNvSpPr>
          <p:nvPr>
            <p:ph type="body" idx="1"/>
          </p:nvPr>
        </p:nvSpPr>
        <p:spPr>
          <a:xfrm>
            <a:off x="795125" y="1510025"/>
            <a:ext cx="10813800" cy="49074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en-US" sz="2400"/>
              <a:t>The purpose of the preschool desk audit is to provide a process for the continued </a:t>
            </a:r>
            <a:r>
              <a:rPr lang="en-US" sz="2400" b="1"/>
              <a:t>accreditation</a:t>
            </a:r>
            <a:r>
              <a:rPr lang="en-US" sz="2400"/>
              <a:t> of schools and school districts.</a:t>
            </a:r>
            <a:r>
              <a:rPr lang="en-US" sz="2500"/>
              <a:t> </a:t>
            </a:r>
            <a:r>
              <a:rPr lang="en-US" sz="2400"/>
              <a:t>Accreditation </a:t>
            </a:r>
            <a:r>
              <a:rPr lang="en-US" sz="2400" b="1"/>
              <a:t>monitoring</a:t>
            </a:r>
            <a:r>
              <a:rPr lang="en-US" sz="2400"/>
              <a:t> requires a comprehensive desk audit of all accredited schools and school districts. </a:t>
            </a:r>
            <a:r>
              <a:rPr lang="en-US" sz="2400" i="1"/>
              <a:t> </a:t>
            </a:r>
            <a:endParaRPr sz="2400" i="1"/>
          </a:p>
          <a:p>
            <a:pPr marL="0" lvl="0" indent="0" algn="l" rtl="0">
              <a:lnSpc>
                <a:spcPct val="115000"/>
              </a:lnSpc>
              <a:spcBef>
                <a:spcPts val="0"/>
              </a:spcBef>
              <a:spcAft>
                <a:spcPts val="0"/>
              </a:spcAft>
              <a:buNone/>
            </a:pPr>
            <a:r>
              <a:rPr lang="en-US" sz="2500" i="1"/>
              <a:t>Iowa Code 256.11(10)(a)(1)</a:t>
            </a: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r>
              <a:rPr lang="en-US" sz="2400"/>
              <a:t>Districts are required to provide </a:t>
            </a:r>
            <a:r>
              <a:rPr lang="en-US" sz="2400" b="1"/>
              <a:t>evidence of implementation</a:t>
            </a:r>
            <a:r>
              <a:rPr lang="en-US" sz="2400"/>
              <a:t> of IQPPS based on requirements to implement program standards. </a:t>
            </a:r>
            <a:endParaRPr sz="2400"/>
          </a:p>
          <a:p>
            <a:pPr marL="0" lvl="0" indent="0" algn="l" rtl="0">
              <a:lnSpc>
                <a:spcPct val="115000"/>
              </a:lnSpc>
              <a:spcBef>
                <a:spcPts val="0"/>
              </a:spcBef>
              <a:spcAft>
                <a:spcPts val="0"/>
              </a:spcAft>
              <a:buNone/>
            </a:pPr>
            <a:r>
              <a:rPr lang="en-US" sz="2400" i="1"/>
              <a:t>Iowa Code 256C.3(3)b, IAC 281–16.3, and 281–41.17 (256B, 34CFR300)</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795128" y="1"/>
            <a:ext cx="10813800" cy="1166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Guidelines for the Desk Audit </a:t>
            </a:r>
            <a:endParaRPr/>
          </a:p>
        </p:txBody>
      </p:sp>
      <p:sp>
        <p:nvSpPr>
          <p:cNvPr id="45" name="Google Shape;45;p10"/>
          <p:cNvSpPr txBox="1"/>
          <p:nvPr/>
        </p:nvSpPr>
        <p:spPr>
          <a:xfrm>
            <a:off x="795125" y="1460500"/>
            <a:ext cx="10813800" cy="4818000"/>
          </a:xfrm>
          <a:prstGeom prst="rect">
            <a:avLst/>
          </a:prstGeom>
          <a:noFill/>
          <a:ln>
            <a:noFill/>
          </a:ln>
        </p:spPr>
        <p:txBody>
          <a:bodyPr spcFirstLastPara="1" wrap="square" lIns="91425" tIns="45700" rIns="91425" bIns="45700" anchor="t" anchorCtr="0">
            <a:normAutofit fontScale="85000" lnSpcReduction="10000"/>
          </a:bodyPr>
          <a:lstStyle/>
          <a:p>
            <a:pPr marL="914400" lvl="0" indent="0" algn="l" rtl="0">
              <a:lnSpc>
                <a:spcPct val="90000"/>
              </a:lnSpc>
              <a:spcBef>
                <a:spcPts val="0"/>
              </a:spcBef>
              <a:spcAft>
                <a:spcPts val="0"/>
              </a:spcAft>
              <a:buNone/>
            </a:pPr>
            <a:endParaRPr sz="30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Preschool program administrators</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District level evidence</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Current within the last year</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Representative of all classrooms/community partner sites (</a:t>
            </a:r>
            <a:r>
              <a:rPr lang="en-US" sz="2800">
                <a:solidFill>
                  <a:srgbClr val="000000"/>
                </a:solidFill>
              </a:rPr>
              <a:t>Statewide Voluntary Preschool Programs, Shared Visions Preschool Programs, &amp; Early Childhood Special Education Programs</a:t>
            </a:r>
            <a:r>
              <a:rPr lang="en-US" sz="3400">
                <a:solidFill>
                  <a:srgbClr val="000000"/>
                </a:solidFill>
              </a:rPr>
              <a:t>)</a:t>
            </a:r>
            <a:endParaRPr sz="3400">
              <a:solidFill>
                <a:srgbClr val="000000"/>
              </a:solidFill>
            </a:endParaRPr>
          </a:p>
          <a:p>
            <a:pPr marL="914400" lvl="1" indent="-412115" algn="l" rtl="0">
              <a:lnSpc>
                <a:spcPct val="150000"/>
              </a:lnSpc>
              <a:spcBef>
                <a:spcPts val="0"/>
              </a:spcBef>
              <a:spcAft>
                <a:spcPts val="0"/>
              </a:spcAft>
              <a:buClr>
                <a:srgbClr val="000000"/>
              </a:buClr>
              <a:buSzPct val="100000"/>
              <a:buChar char="•"/>
            </a:pPr>
            <a:r>
              <a:rPr lang="en-US" sz="3400">
                <a:solidFill>
                  <a:srgbClr val="000000"/>
                </a:solidFill>
              </a:rPr>
              <a:t>Address variations</a:t>
            </a:r>
            <a:endParaRPr sz="3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IQPPS (2017 Version) and IQPPS Web Page</a:t>
            </a:r>
            <a:endParaRPr/>
          </a:p>
        </p:txBody>
      </p:sp>
      <p:sp>
        <p:nvSpPr>
          <p:cNvPr id="51" name="Google Shape;51;p11"/>
          <p:cNvSpPr txBox="1"/>
          <p:nvPr/>
        </p:nvSpPr>
        <p:spPr>
          <a:xfrm>
            <a:off x="795128" y="1460499"/>
            <a:ext cx="108138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1200"/>
              </a:spcBef>
              <a:spcAft>
                <a:spcPts val="0"/>
              </a:spcAft>
              <a:buNone/>
            </a:pPr>
            <a:endParaRPr sz="3500">
              <a:solidFill>
                <a:srgbClr val="000000"/>
              </a:solidFill>
            </a:endParaRPr>
          </a:p>
          <a:p>
            <a:pPr marL="457200" lvl="0" indent="-410548" algn="l" rtl="0">
              <a:lnSpc>
                <a:spcPct val="115000"/>
              </a:lnSpc>
              <a:spcBef>
                <a:spcPts val="1200"/>
              </a:spcBef>
              <a:spcAft>
                <a:spcPts val="0"/>
              </a:spcAft>
              <a:buClr>
                <a:srgbClr val="000000"/>
              </a:buClr>
              <a:buSzPct val="100000"/>
              <a:buChar char="•"/>
            </a:pPr>
            <a:r>
              <a:rPr lang="en-US" sz="3370">
                <a:solidFill>
                  <a:srgbClr val="000000"/>
                </a:solidFill>
              </a:rPr>
              <a:t>Align to the </a:t>
            </a:r>
            <a:r>
              <a:rPr lang="en-US" sz="3370" u="sng">
                <a:solidFill>
                  <a:srgbClr val="265199"/>
                </a:solidFill>
                <a:highlight>
                  <a:srgbClr val="FFFFFF"/>
                </a:highlight>
                <a:hlinkClick r:id="rId3">
                  <a:extLst>
                    <a:ext uri="{A12FA001-AC4F-418D-AE19-62706E023703}">
                      <ahyp:hlinkClr xmlns:ahyp="http://schemas.microsoft.com/office/drawing/2018/hyperlinkcolor" val="tx"/>
                    </a:ext>
                  </a:extLst>
                </a:hlinkClick>
              </a:rPr>
              <a:t>Iowa Quality Preschool Program Standards and Criteria (2017)</a:t>
            </a:r>
            <a:endParaRPr sz="3370">
              <a:solidFill>
                <a:srgbClr val="000000"/>
              </a:solidFill>
              <a:highlight>
                <a:srgbClr val="FFFFFF"/>
              </a:highlight>
            </a:endParaRPr>
          </a:p>
          <a:p>
            <a:pPr marL="914400" lvl="0" indent="0" algn="l" rtl="0">
              <a:lnSpc>
                <a:spcPct val="115000"/>
              </a:lnSpc>
              <a:spcBef>
                <a:spcPts val="1200"/>
              </a:spcBef>
              <a:spcAft>
                <a:spcPts val="0"/>
              </a:spcAft>
              <a:buNone/>
            </a:pPr>
            <a:r>
              <a:rPr lang="en-US" sz="2983">
                <a:solidFill>
                  <a:srgbClr val="000000"/>
                </a:solidFill>
                <a:highlight>
                  <a:srgbClr val="FFFFFF"/>
                </a:highlight>
              </a:rPr>
              <a:t>*Multiple standards and criteria may be addressed within a desk audit item</a:t>
            </a:r>
            <a:endParaRPr sz="2983">
              <a:solidFill>
                <a:srgbClr val="000000"/>
              </a:solidFill>
              <a:highlight>
                <a:srgbClr val="FFFFFF"/>
              </a:highlight>
            </a:endParaRPr>
          </a:p>
          <a:p>
            <a:pPr marL="457200" lvl="0" indent="0" algn="l" rtl="0">
              <a:lnSpc>
                <a:spcPct val="115000"/>
              </a:lnSpc>
              <a:spcBef>
                <a:spcPts val="1200"/>
              </a:spcBef>
              <a:spcAft>
                <a:spcPts val="0"/>
              </a:spcAft>
              <a:buNone/>
            </a:pPr>
            <a:endParaRPr sz="3500">
              <a:solidFill>
                <a:srgbClr val="000000"/>
              </a:solidFill>
              <a:highlight>
                <a:srgbClr val="FFFFFF"/>
              </a:highlight>
            </a:endParaRPr>
          </a:p>
          <a:p>
            <a:pPr marL="457200" lvl="0" indent="-417512" algn="l" rtl="0">
              <a:lnSpc>
                <a:spcPct val="115000"/>
              </a:lnSpc>
              <a:spcBef>
                <a:spcPts val="1200"/>
              </a:spcBef>
              <a:spcAft>
                <a:spcPts val="0"/>
              </a:spcAft>
              <a:buClr>
                <a:srgbClr val="000000"/>
              </a:buClr>
              <a:buSzPct val="100000"/>
              <a:buChar char="•"/>
            </a:pPr>
            <a:r>
              <a:rPr lang="en-US" sz="3500">
                <a:solidFill>
                  <a:srgbClr val="000000"/>
                </a:solidFill>
                <a:highlight>
                  <a:srgbClr val="FFFFFF"/>
                </a:highlight>
              </a:rPr>
              <a:t>Additional information on the Early Childhood Standards </a:t>
            </a:r>
            <a:r>
              <a:rPr lang="en-US" sz="3500" u="sng">
                <a:solidFill>
                  <a:srgbClr val="0563C1"/>
                </a:solidFill>
                <a:highlight>
                  <a:srgbClr val="FFFFFF"/>
                </a:highlight>
                <a:hlinkClick r:id="rId4">
                  <a:extLst>
                    <a:ext uri="{A12FA001-AC4F-418D-AE19-62706E023703}">
                      <ahyp:hlinkClr xmlns:ahyp="http://schemas.microsoft.com/office/drawing/2018/hyperlinkcolor" val="tx"/>
                    </a:ext>
                  </a:extLst>
                </a:hlinkClick>
              </a:rPr>
              <a:t>webpage</a:t>
            </a:r>
            <a:r>
              <a:rPr lang="en-US" sz="3500">
                <a:solidFill>
                  <a:srgbClr val="000000"/>
                </a:solidFill>
                <a:highlight>
                  <a:srgbClr val="FFFFFF"/>
                </a:highlight>
              </a:rPr>
              <a:t> </a:t>
            </a:r>
            <a:endParaRPr sz="3500">
              <a:solidFill>
                <a:srgbClr val="000000"/>
              </a:solidFill>
              <a:highlight>
                <a:srgbClr val="FFFFFF"/>
              </a:highlight>
            </a:endParaRPr>
          </a:p>
          <a:p>
            <a:pPr marL="0" lvl="0" indent="0" algn="l" rtl="0">
              <a:lnSpc>
                <a:spcPct val="90000"/>
              </a:lnSpc>
              <a:spcBef>
                <a:spcPts val="1200"/>
              </a:spcBef>
              <a:spcAft>
                <a:spcPts val="0"/>
              </a:spcAft>
              <a:buNone/>
            </a:pPr>
            <a:endParaRPr sz="21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Local Support: AEA Consultants</a:t>
            </a:r>
            <a:endParaRPr/>
          </a:p>
        </p:txBody>
      </p:sp>
      <p:sp>
        <p:nvSpPr>
          <p:cNvPr id="57" name="Google Shape;57;p12"/>
          <p:cNvSpPr txBox="1">
            <a:spLocks noGrp="1"/>
          </p:cNvSpPr>
          <p:nvPr>
            <p:ph type="body" idx="1"/>
          </p:nvPr>
        </p:nvSpPr>
        <p:spPr>
          <a:xfrm>
            <a:off x="795128" y="1460499"/>
            <a:ext cx="10813800" cy="4351200"/>
          </a:xfrm>
          <a:prstGeom prst="rect">
            <a:avLst/>
          </a:prstGeom>
        </p:spPr>
        <p:txBody>
          <a:bodyPr spcFirstLastPara="1" wrap="square" lIns="91425" tIns="45700" rIns="91425" bIns="45700" anchor="t" anchorCtr="0">
            <a:normAutofit/>
          </a:bodyPr>
          <a:lstStyle/>
          <a:p>
            <a:pPr marL="457200" lvl="0" indent="0" algn="l" rtl="0">
              <a:spcBef>
                <a:spcPts val="750"/>
              </a:spcBef>
              <a:spcAft>
                <a:spcPts val="0"/>
              </a:spcAft>
              <a:buNone/>
            </a:pPr>
            <a:endParaRPr/>
          </a:p>
          <a:p>
            <a:pPr marL="457200" lvl="0" indent="0" algn="l" rtl="0">
              <a:spcBef>
                <a:spcPts val="750"/>
              </a:spcBef>
              <a:spcAft>
                <a:spcPts val="0"/>
              </a:spcAft>
              <a:buNone/>
            </a:pPr>
            <a:r>
              <a:rPr lang="en-US" sz="2900" b="1"/>
              <a:t>Local AEA consultants can offer:</a:t>
            </a:r>
            <a:endParaRPr sz="2900" b="1"/>
          </a:p>
          <a:p>
            <a:pPr marL="0" lvl="0" indent="0" algn="l" rtl="0">
              <a:spcBef>
                <a:spcPts val="750"/>
              </a:spcBef>
              <a:spcAft>
                <a:spcPts val="0"/>
              </a:spcAft>
              <a:buNone/>
            </a:pPr>
            <a:endParaRPr sz="2900" b="1"/>
          </a:p>
          <a:p>
            <a:pPr marL="1371600" lvl="0" indent="-412750" algn="l" rtl="0">
              <a:spcBef>
                <a:spcPts val="750"/>
              </a:spcBef>
              <a:spcAft>
                <a:spcPts val="0"/>
              </a:spcAft>
              <a:buSzPts val="2900"/>
              <a:buChar char="•"/>
            </a:pPr>
            <a:r>
              <a:rPr lang="en-US" sz="3200"/>
              <a:t>Processes</a:t>
            </a:r>
            <a:endParaRPr sz="3200"/>
          </a:p>
          <a:p>
            <a:pPr marL="1371600" lvl="0" indent="0" algn="l" rtl="0">
              <a:spcBef>
                <a:spcPts val="750"/>
              </a:spcBef>
              <a:spcAft>
                <a:spcPts val="0"/>
              </a:spcAft>
              <a:buNone/>
            </a:pPr>
            <a:endParaRPr sz="3200"/>
          </a:p>
          <a:p>
            <a:pPr marL="1371600" lvl="0" indent="-412750" algn="l" rtl="0">
              <a:spcBef>
                <a:spcPts val="750"/>
              </a:spcBef>
              <a:spcAft>
                <a:spcPts val="0"/>
              </a:spcAft>
              <a:buSzPts val="2900"/>
              <a:buChar char="•"/>
            </a:pPr>
            <a:r>
              <a:rPr lang="en-US" sz="3200"/>
              <a:t>Tools</a:t>
            </a:r>
            <a:endParaRPr sz="3200"/>
          </a:p>
          <a:p>
            <a:pPr marL="457200" lvl="0" indent="0" algn="l" rtl="0">
              <a:spcBef>
                <a:spcPts val="750"/>
              </a:spcBef>
              <a:spcAft>
                <a:spcPts val="0"/>
              </a:spcAft>
              <a:buNone/>
            </a:pPr>
            <a:endParaRPr sz="3200"/>
          </a:p>
          <a:p>
            <a:pPr marL="1371600" lvl="0" indent="-431800" algn="l" rtl="0">
              <a:spcBef>
                <a:spcPts val="750"/>
              </a:spcBef>
              <a:spcAft>
                <a:spcPts val="0"/>
              </a:spcAft>
              <a:buSzPts val="3200"/>
              <a:buChar char="•"/>
            </a:pPr>
            <a:r>
              <a:rPr lang="en-US" sz="3200"/>
              <a:t>Resources </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795128" y="1"/>
            <a:ext cx="10813800" cy="1166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300"/>
              <a:buFont typeface="Arial"/>
              <a:buNone/>
            </a:pPr>
            <a:r>
              <a:rPr lang="en-US"/>
              <a:t>Item 10: Overview of Program Standards</a:t>
            </a:r>
            <a:endParaRPr/>
          </a:p>
        </p:txBody>
      </p:sp>
      <p:sp>
        <p:nvSpPr>
          <p:cNvPr id="63" name="Google Shape;63;p13"/>
          <p:cNvSpPr txBox="1">
            <a:spLocks noGrp="1"/>
          </p:cNvSpPr>
          <p:nvPr>
            <p:ph type="body" idx="1"/>
          </p:nvPr>
        </p:nvSpPr>
        <p:spPr>
          <a:xfrm>
            <a:off x="795125" y="1460500"/>
            <a:ext cx="10813800" cy="4323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3000"/>
              <a:t>Standard 7: Families</a:t>
            </a:r>
            <a:endParaRPr sz="3000"/>
          </a:p>
          <a:p>
            <a:pPr marL="0" lvl="0" indent="0" algn="l" rtl="0">
              <a:lnSpc>
                <a:spcPct val="90000"/>
              </a:lnSpc>
              <a:spcBef>
                <a:spcPts val="0"/>
              </a:spcBef>
              <a:spcAft>
                <a:spcPts val="0"/>
              </a:spcAft>
              <a:buNone/>
            </a:pPr>
            <a:endParaRPr sz="1200"/>
          </a:p>
          <a:p>
            <a:pPr marL="457200" lvl="0" indent="0" algn="l" rtl="0">
              <a:lnSpc>
                <a:spcPct val="90000"/>
              </a:lnSpc>
              <a:spcBef>
                <a:spcPts val="0"/>
              </a:spcBef>
              <a:spcAft>
                <a:spcPts val="0"/>
              </a:spcAft>
              <a:buNone/>
            </a:pPr>
            <a:r>
              <a:rPr lang="en-US" sz="3000"/>
              <a:t>Criteria 7.2 and 7.7</a:t>
            </a:r>
            <a:endParaRPr sz="3000"/>
          </a:p>
          <a:p>
            <a:pPr marL="0" lvl="0" indent="0" algn="l" rtl="0">
              <a:lnSpc>
                <a:spcPct val="90000"/>
              </a:lnSpc>
              <a:spcBef>
                <a:spcPts val="0"/>
              </a:spcBef>
              <a:spcAft>
                <a:spcPts val="0"/>
              </a:spcAft>
              <a:buNone/>
            </a:pPr>
            <a:endParaRPr sz="3000"/>
          </a:p>
          <a:p>
            <a:pPr marL="0" lvl="0" indent="0" algn="l" rtl="0">
              <a:lnSpc>
                <a:spcPct val="90000"/>
              </a:lnSpc>
              <a:spcBef>
                <a:spcPts val="0"/>
              </a:spcBef>
              <a:spcAft>
                <a:spcPts val="0"/>
              </a:spcAft>
              <a:buNone/>
            </a:pPr>
            <a:endParaRPr sz="3000"/>
          </a:p>
          <a:p>
            <a:pPr marL="0" lvl="0" indent="0" algn="l" rtl="0">
              <a:lnSpc>
                <a:spcPct val="90000"/>
              </a:lnSpc>
              <a:spcBef>
                <a:spcPts val="0"/>
              </a:spcBef>
              <a:spcAft>
                <a:spcPts val="0"/>
              </a:spcAft>
              <a:buNone/>
            </a:pPr>
            <a:r>
              <a:rPr lang="en-US" sz="3000"/>
              <a:t>Standard 8: Community Relationships</a:t>
            </a:r>
            <a:endParaRPr sz="3000"/>
          </a:p>
          <a:p>
            <a:pPr marL="0" lvl="0" indent="0" algn="l" rtl="0">
              <a:lnSpc>
                <a:spcPct val="90000"/>
              </a:lnSpc>
              <a:spcBef>
                <a:spcPts val="0"/>
              </a:spcBef>
              <a:spcAft>
                <a:spcPts val="0"/>
              </a:spcAft>
              <a:buNone/>
            </a:pPr>
            <a:endParaRPr sz="1200"/>
          </a:p>
          <a:p>
            <a:pPr marL="0" lvl="0" indent="457200" algn="l" rtl="0">
              <a:lnSpc>
                <a:spcPct val="90000"/>
              </a:lnSpc>
              <a:spcBef>
                <a:spcPts val="0"/>
              </a:spcBef>
              <a:spcAft>
                <a:spcPts val="0"/>
              </a:spcAft>
              <a:buNone/>
            </a:pPr>
            <a:r>
              <a:rPr lang="en-US" sz="3000"/>
              <a:t>Criterion 8.1 </a:t>
            </a:r>
            <a:endParaRPr sz="3000"/>
          </a:p>
          <a:p>
            <a:pPr marL="0" lvl="0" indent="457200" algn="l" rtl="0">
              <a:lnSpc>
                <a:spcPct val="90000"/>
              </a:lnSpc>
              <a:spcBef>
                <a:spcPts val="0"/>
              </a:spcBef>
              <a:spcAft>
                <a:spcPts val="0"/>
              </a:spcAft>
              <a:buNone/>
            </a:pPr>
            <a:r>
              <a:rPr lang="en-US"/>
              <a:t>	</a:t>
            </a:r>
            <a:endParaRPr/>
          </a:p>
          <a:p>
            <a:pPr marL="0" lvl="0" indent="457200" algn="l" rtl="0">
              <a:lnSpc>
                <a:spcPct val="90000"/>
              </a:lnSpc>
              <a:spcBef>
                <a:spcPts val="0"/>
              </a:spcBef>
              <a:spcAft>
                <a:spcPts val="0"/>
              </a:spcAft>
              <a:buNone/>
            </a:pPr>
            <a:r>
              <a:rPr lang="en-US"/>
              <a:t>	</a:t>
            </a:r>
            <a:endParaRPr/>
          </a:p>
          <a:p>
            <a:pPr marL="171450" lvl="0" indent="-38100" algn="l" rtl="0">
              <a:lnSpc>
                <a:spcPct val="90000"/>
              </a:lnSpc>
              <a:spcBef>
                <a:spcPts val="0"/>
              </a:spcBef>
              <a:spcAft>
                <a:spcPts val="0"/>
              </a:spcAft>
              <a:buClr>
                <a:schemeClr val="dk1"/>
              </a:buClr>
              <a:buSzPts val="2100"/>
              <a:buNone/>
            </a:pPr>
            <a:endParaRPr/>
          </a:p>
          <a:p>
            <a:pPr marL="0" lvl="0" indent="0" algn="l" rtl="0">
              <a:spcBef>
                <a:spcPts val="750"/>
              </a:spcBef>
              <a:spcAft>
                <a:spcPts val="0"/>
              </a:spcAft>
              <a:buClr>
                <a:schemeClr val="dk1"/>
              </a:buClr>
              <a:buSzPts val="1100"/>
              <a:buFont typeface="Arial"/>
              <a:buNone/>
            </a:pP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Standard 7:  Families</a:t>
            </a:r>
            <a:endParaRPr/>
          </a:p>
        </p:txBody>
      </p:sp>
      <p:sp>
        <p:nvSpPr>
          <p:cNvPr id="69" name="Google Shape;69;p14"/>
          <p:cNvSpPr txBox="1">
            <a:spLocks noGrp="1"/>
          </p:cNvSpPr>
          <p:nvPr>
            <p:ph type="body" idx="1"/>
          </p:nvPr>
        </p:nvSpPr>
        <p:spPr>
          <a:xfrm>
            <a:off x="2157984" y="1460500"/>
            <a:ext cx="9906900" cy="4874100"/>
          </a:xfrm>
          <a:prstGeom prst="rect">
            <a:avLst/>
          </a:prstGeom>
        </p:spPr>
        <p:txBody>
          <a:bodyPr spcFirstLastPara="1" wrap="square" lIns="91425" tIns="45700" rIns="91425" bIns="45700" anchor="t" anchorCtr="0">
            <a:normAutofit fontScale="85000" lnSpcReduction="10000"/>
          </a:bodyPr>
          <a:lstStyle/>
          <a:p>
            <a:pPr marL="0" lvl="0" indent="0" algn="l" rtl="0">
              <a:spcBef>
                <a:spcPts val="0"/>
              </a:spcBef>
              <a:spcAft>
                <a:spcPts val="0"/>
              </a:spcAft>
              <a:buNone/>
            </a:pPr>
            <a:r>
              <a:rPr lang="en-US" sz="3500"/>
              <a:t>Criterion 7.2:</a:t>
            </a:r>
            <a:endParaRPr sz="3500"/>
          </a:p>
          <a:p>
            <a:pPr marL="0" lvl="0" indent="0" algn="l" rtl="0">
              <a:spcBef>
                <a:spcPts val="0"/>
              </a:spcBef>
              <a:spcAft>
                <a:spcPts val="0"/>
              </a:spcAft>
              <a:buNone/>
            </a:pPr>
            <a:endParaRPr sz="1400"/>
          </a:p>
          <a:p>
            <a:pPr marL="0" lvl="0" indent="0" algn="l" rtl="0">
              <a:spcBef>
                <a:spcPts val="0"/>
              </a:spcBef>
              <a:spcAft>
                <a:spcPts val="0"/>
              </a:spcAft>
              <a:buNone/>
            </a:pPr>
            <a:r>
              <a:rPr lang="en-US" sz="3000"/>
              <a:t>Program staff ensure that all families regardless of family structure, socioeconomic, racial, religious, and cultural backgrounds; gender; abilities; or preferred language are included in all aspects of the program, including volunteer opportunities. These opportunities consider family’s interests and skills and the needs of program staff.</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US" sz="3500"/>
              <a:t>Criterion 7.7:</a:t>
            </a:r>
            <a:endParaRPr sz="3500"/>
          </a:p>
          <a:p>
            <a:pPr marL="0" lvl="0" indent="0" algn="l" rtl="0">
              <a:spcBef>
                <a:spcPts val="0"/>
              </a:spcBef>
              <a:spcAft>
                <a:spcPts val="0"/>
              </a:spcAft>
              <a:buNone/>
            </a:pPr>
            <a:endParaRPr sz="1400"/>
          </a:p>
          <a:p>
            <a:pPr marL="0" lvl="0" indent="0" algn="l" rtl="0">
              <a:spcBef>
                <a:spcPts val="0"/>
              </a:spcBef>
              <a:spcAft>
                <a:spcPts val="0"/>
              </a:spcAft>
              <a:buNone/>
            </a:pPr>
            <a:r>
              <a:rPr lang="en-US" sz="3000"/>
              <a:t>Program staff use established linkages with other early education programs and local elementary schools to help families prepare for and manage their children’s transitions between programs, including special education programs. Staff provide information to families that can assist them in communicating with other programs.</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Standard 8: Community Relationships</a:t>
            </a:r>
            <a:endParaRPr/>
          </a:p>
        </p:txBody>
      </p:sp>
      <p:sp>
        <p:nvSpPr>
          <p:cNvPr id="75" name="Google Shape;75;p15"/>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sz="3000"/>
              <a:t>Criterion 8.1: </a:t>
            </a:r>
            <a:endParaRPr sz="3000"/>
          </a:p>
          <a:p>
            <a:pPr marL="0" lvl="0" indent="0" algn="l" rtl="0">
              <a:spcBef>
                <a:spcPts val="0"/>
              </a:spcBef>
              <a:spcAft>
                <a:spcPts val="0"/>
              </a:spcAft>
              <a:buClr>
                <a:schemeClr val="dk1"/>
              </a:buClr>
              <a:buSzPts val="1100"/>
              <a:buFont typeface="Arial"/>
              <a:buNone/>
            </a:pPr>
            <a:endParaRPr/>
          </a:p>
          <a:p>
            <a:pPr marL="457200" lvl="0" indent="0" algn="l" rtl="0">
              <a:spcBef>
                <a:spcPts val="0"/>
              </a:spcBef>
              <a:spcAft>
                <a:spcPts val="0"/>
              </a:spcAft>
              <a:buClr>
                <a:schemeClr val="dk1"/>
              </a:buClr>
              <a:buSzPts val="1100"/>
              <a:buFont typeface="Arial"/>
              <a:buNone/>
            </a:pPr>
            <a:r>
              <a:rPr lang="en-US" sz="2400"/>
              <a:t>Program staff maintain a current list of child and family support services available in the community based on the pattern of needs they observe among families and based on what families request (e.g., health, mental health, oral health, nutrition, child welfare, parenting programs, early intervention/special education screening and assessment services, and basic needs such as housing and child care subsidies).  They share the list with families and assist them in locating, contacting, and using community resources that support children’s and families’ well-being and development.</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Evidence to Submit</a:t>
            </a:r>
            <a:endParaRPr/>
          </a:p>
        </p:txBody>
      </p:sp>
      <p:sp>
        <p:nvSpPr>
          <p:cNvPr id="81" name="Google Shape;81;p16"/>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2700"/>
              <a:t>Provide evidence of the process used to ensure program staff connect with all families to share information about:</a:t>
            </a:r>
            <a:endParaRPr sz="2700"/>
          </a:p>
          <a:p>
            <a:pPr marL="457200" lvl="0" indent="-400050" algn="l" rtl="0">
              <a:lnSpc>
                <a:spcPct val="100000"/>
              </a:lnSpc>
              <a:spcBef>
                <a:spcPts val="0"/>
              </a:spcBef>
              <a:spcAft>
                <a:spcPts val="0"/>
              </a:spcAft>
              <a:buSzPts val="2700"/>
              <a:buChar char="●"/>
            </a:pPr>
            <a:r>
              <a:rPr lang="en-US" sz="2700"/>
              <a:t>community resources</a:t>
            </a:r>
            <a:endParaRPr sz="2700"/>
          </a:p>
          <a:p>
            <a:pPr marL="457200" lvl="0" indent="-400050" algn="l" rtl="0">
              <a:lnSpc>
                <a:spcPct val="100000"/>
              </a:lnSpc>
              <a:spcBef>
                <a:spcPts val="0"/>
              </a:spcBef>
              <a:spcAft>
                <a:spcPts val="0"/>
              </a:spcAft>
              <a:buSzPts val="2700"/>
              <a:buChar char="●"/>
            </a:pPr>
            <a:r>
              <a:rPr lang="en-US" sz="2700"/>
              <a:t>ways to connect with the program/school </a:t>
            </a:r>
            <a:endParaRPr sz="2700"/>
          </a:p>
          <a:p>
            <a:pPr marL="457200" lvl="0" indent="-400050" algn="l" rtl="0">
              <a:lnSpc>
                <a:spcPct val="100000"/>
              </a:lnSpc>
              <a:spcBef>
                <a:spcPts val="0"/>
              </a:spcBef>
              <a:spcAft>
                <a:spcPts val="0"/>
              </a:spcAft>
              <a:buSzPts val="2700"/>
              <a:buChar char="●"/>
            </a:pPr>
            <a:r>
              <a:rPr lang="en-US" sz="2700"/>
              <a:t>opportunities to volunteer in/for their child’s classroom</a:t>
            </a:r>
            <a:endParaRPr sz="2700"/>
          </a:p>
          <a:p>
            <a:pPr marL="0" lvl="0" indent="0" algn="l" rtl="0">
              <a:lnSpc>
                <a:spcPct val="100000"/>
              </a:lnSpc>
              <a:spcBef>
                <a:spcPts val="0"/>
              </a:spcBef>
              <a:spcAft>
                <a:spcPts val="0"/>
              </a:spcAft>
              <a:buClr>
                <a:schemeClr val="dk1"/>
              </a:buClr>
              <a:buSzPts val="1100"/>
              <a:buFont typeface="Arial"/>
              <a:buNone/>
            </a:pPr>
            <a:endParaRPr sz="2700"/>
          </a:p>
          <a:p>
            <a:pPr marL="0" lvl="0" indent="0" algn="l" rtl="0">
              <a:spcBef>
                <a:spcPts val="750"/>
              </a:spcBef>
              <a:spcAft>
                <a:spcPts val="0"/>
              </a:spcAft>
              <a:buClr>
                <a:schemeClr val="dk1"/>
              </a:buClr>
              <a:buSzPts val="1100"/>
              <a:buFont typeface="Arial"/>
              <a:buNone/>
            </a:pPr>
            <a:r>
              <a:rPr lang="en-US" sz="2400"/>
              <a:t>*Evidence must address all three of these areas.</a:t>
            </a:r>
            <a:endParaRPr sz="2700"/>
          </a:p>
          <a:p>
            <a:pPr marL="0" lvl="0" indent="0" algn="l" rtl="0">
              <a:spcBef>
                <a:spcPts val="750"/>
              </a:spcBef>
              <a:spcAft>
                <a:spcPts val="0"/>
              </a:spcAft>
              <a:buNone/>
            </a:pPr>
            <a:endParaRPr/>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1810</Words>
  <Application>Microsoft Office PowerPoint</Application>
  <PresentationFormat>Widescreen</PresentationFormat>
  <Paragraphs>131</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Theme1</vt:lpstr>
      <vt:lpstr>IQPPS Desk Audit 23-24</vt:lpstr>
      <vt:lpstr>Purpose of the Preschool Desk Audit  </vt:lpstr>
      <vt:lpstr>Guidelines for the Desk Audit </vt:lpstr>
      <vt:lpstr>IQPPS (2017 Version) and IQPPS Web Page</vt:lpstr>
      <vt:lpstr>Local Support: AEA Consultants</vt:lpstr>
      <vt:lpstr>Item 10: Overview of Program Standards</vt:lpstr>
      <vt:lpstr>Standard 7:  Families</vt:lpstr>
      <vt:lpstr>Standard 8: Community Relationships</vt:lpstr>
      <vt:lpstr>Evidence to Submit</vt:lpstr>
      <vt:lpstr>Examples of Evidence</vt:lpstr>
      <vt:lpstr>Additional Considerations</vt:lpstr>
      <vt:lpstr>Timeline </vt:lpstr>
      <vt:lpstr>Reviewer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IQPPS Desk Audit 23-24</dc:title>
  <dc:creator>Albers, Lisa [IDOE]</dc:creator>
  <cp:lastModifiedBy>Albers, Lisa [IDOE]</cp:lastModifiedBy>
  <cp:revision>1</cp:revision>
  <dcterms:modified xsi:type="dcterms:W3CDTF">2023-09-21T16:56:26Z</dcterms:modified>
</cp:coreProperties>
</file>