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ducateiowa.gov/documents/early-childhood-standards/2021/05/iowa-quality-preschool-program-standards-and-criteri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US">
                <a:solidFill>
                  <a:schemeClr val="dk1"/>
                </a:solidFill>
              </a:rPr>
              <a:t>This slide deck specifically addresses the Outdoor Learning Environment. The Outdoor Learning Environment is one of ten items in the preschool desk audit. </a:t>
            </a:r>
            <a:endParaRPr>
              <a:solidFill>
                <a:schemeClr val="dk1"/>
              </a:solidFill>
            </a:endParaRPr>
          </a:p>
          <a:p>
            <a:pPr marL="0" lvl="0" indent="0" algn="l" rtl="0">
              <a:spcBef>
                <a:spcPts val="1200"/>
              </a:spcBef>
              <a:spcAft>
                <a:spcPts val="0"/>
              </a:spcAft>
              <a:buNone/>
            </a:pPr>
            <a:endParaRPr/>
          </a:p>
        </p:txBody>
      </p:sp>
      <p:sp>
        <p:nvSpPr>
          <p:cNvPr id="30" name="Google Shape;3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519806c1ec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519806c1e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Thank you for viewing this slide deck related to Item 3 of the preschool desk audit. There are additional webinars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1519806c1e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000">
              <a:solidFill>
                <a:schemeClr val="dk1"/>
              </a:solidFill>
            </a:endParaRPr>
          </a:p>
          <a:p>
            <a:pPr marL="0" lvl="0" indent="0" algn="l" rtl="0">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lang="en-US" b="1">
                <a:solidFill>
                  <a:schemeClr val="dk1"/>
                </a:solidFill>
              </a:rPr>
              <a:t>accreditation</a:t>
            </a:r>
            <a:r>
              <a:rPr lang="en-US">
                <a:solidFill>
                  <a:schemeClr val="dk1"/>
                </a:solidFill>
              </a:rPr>
              <a:t> and </a:t>
            </a:r>
            <a:r>
              <a:rPr lang="en-US" b="1">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marL="0" lvl="0" indent="0" algn="l" rtl="0">
              <a:spcBef>
                <a:spcPts val="1200"/>
              </a:spcBef>
              <a:spcAft>
                <a:spcPts val="0"/>
              </a:spcAft>
              <a:buNone/>
            </a:pPr>
            <a:endParaRPr/>
          </a:p>
        </p:txBody>
      </p:sp>
      <p:sp>
        <p:nvSpPr>
          <p:cNvPr id="36" name="Google Shape;36;g1519806c1e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Program administrators collect and submit evidence at a district level; classroom level evidence will not be accepted. Evidence must reflect a completed practice occurring within the past year.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community partner sites. Evidence should address variations across preschool program locations. </a:t>
            </a:r>
            <a:endParaRPr>
              <a:solidFill>
                <a:schemeClr val="dk1"/>
              </a:solidFill>
            </a:endParaRPr>
          </a:p>
          <a:p>
            <a:pPr marL="0" lvl="0" indent="0" algn="l" rtl="0">
              <a:spcBef>
                <a:spcPts val="1200"/>
              </a:spcBef>
              <a:spcAft>
                <a:spcPts val="0"/>
              </a:spcAft>
              <a:buNone/>
            </a:pPr>
            <a:endParaRPr/>
          </a:p>
        </p:txBody>
      </p:sp>
      <p:sp>
        <p:nvSpPr>
          <p:cNvPr id="42" name="Google Shape;4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3d71396bb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13d71396bb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Desk Audit submissions must align to the current version of the </a:t>
            </a:r>
            <a:r>
              <a:rPr lang="en-US" u="sng">
                <a:solidFill>
                  <a:srgbClr val="265199"/>
                </a:solidFill>
                <a:highlight>
                  <a:srgbClr val="FFFFFF"/>
                </a:highlight>
                <a:hlinkClick r:id="rId3">
                  <a:extLst>
                    <a:ext uri="{A12FA001-AC4F-418D-AE19-62706E023703}">
                      <ahyp:hlinkClr xmlns:ahyp="http://schemas.microsoft.com/office/drawing/2018/hyperlinkcolor" val="tx"/>
                    </a:ext>
                  </a:extLst>
                </a:hlinkClick>
              </a:rPr>
              <a:t>Iowa Quality Preschool Program Standards and Criteria (2017).</a:t>
            </a:r>
            <a:r>
              <a:rPr lang="en-US">
                <a:solidFill>
                  <a:schemeClr val="dk1"/>
                </a:solidFill>
                <a:highlight>
                  <a:srgbClr val="FFFFFF"/>
                </a:highlight>
              </a:rPr>
              <a:t> Each desk audit item may address a compilation of standards and criteria. More information is on the Early Childhood Standards webpage.</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13d71396bb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13d71396b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 </a:t>
            </a:r>
            <a:r>
              <a:rPr lang="en-US" sz="1000">
                <a:solidFill>
                  <a:schemeClr val="dk1"/>
                </a:solidFill>
              </a:rPr>
              <a:t>Local AEA consultants have processes and tools that can support districts with the implementation of program standards, as well as resources for documenting practices related to the desk audit items. Districts are encouraged to reach out to their AEA consultant with any questions or for needed support while completing the preschool desk audit. </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As mentioned, the desk audit requires evidence to be submitted for a total of ten items. This webinar focuses on the Outdoor Learning Environment which references Standard 9 Criterion 9.5.</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Department staff will be specifically checking for the following:</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Outdoor play areas, designed with equipment that is age and developmentally appropriate and that is located in clearly defined spaces with semi private areas where children can play alone or with a friend, accommodate the above areas.</a:t>
            </a:r>
            <a:endParaRPr>
              <a:solidFill>
                <a:schemeClr val="dk1"/>
              </a:solidFill>
            </a:endParaRPr>
          </a:p>
          <a:p>
            <a:pPr marL="0" lvl="0" indent="0" algn="l" rtl="0">
              <a:spcBef>
                <a:spcPts val="1200"/>
              </a:spcBef>
              <a:spcAft>
                <a:spcPts val="0"/>
              </a:spcAft>
              <a:buNone/>
            </a:pPr>
            <a:endParaRPr/>
          </a:p>
        </p:txBody>
      </p:sp>
      <p:sp>
        <p:nvSpPr>
          <p:cNvPr id="60" name="Google Shape;6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3c343203a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3c343203a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The focus of the IQPPS Desk Audit is evidence for how the district is ensuring implementation of the criteria, in this case, criterion 9.5. Please provide evidence for the process the district uses to check this criterion is being implemented. Examples for submission could include: completed outdoor classroom observations, agenda notes, or walk through notes. </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3d71396bb7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3d71396bb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Examples submitted must be completed within the last year.  Blank checklists will not be accepted. Outdoor classroom photos are considered classroom level evidence and will be returned for correction. Again, Department staff will be looking for district evidence that demonstrates the process the district uses to check that the criterion is being implemented. Providing evidence of a playground maintenance or safety checklist does not focus on evidence for how the district is ensuring implementation of the criterion. Please review the Desk Audit guidance and provide evidence that illustrates how the district ensures this criterion and bulleted items are being implemented.</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3d71396bb7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3d71396bb7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3 of the desk audit, we will review the due dates and related timeline for the entire desk audit process.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the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marL="4572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533915" y="0"/>
            <a:ext cx="8282608"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4500"/>
              <a:buFont typeface="Arial"/>
              <a:buNone/>
              <a:defRPr sz="45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4170015" y="2597426"/>
            <a:ext cx="7646505"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2"/>
              </a:buClr>
              <a:buSzPts val="2400"/>
              <a:buNone/>
              <a:defRPr sz="2400" b="1">
                <a:solidFill>
                  <a:schemeClr val="dk2"/>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2155686" y="1"/>
            <a:ext cx="9453217"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33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2155685" y="1460499"/>
            <a:ext cx="9453219" cy="48740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500"/>
              <a:buFont typeface="Arial"/>
              <a:buNone/>
              <a:defRPr sz="45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3" name="Google Shape;23;p6"/>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6"/>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5" name="Google Shape;25;p6"/>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my.stegeman@iow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melanie.reese@iowa.gov" TargetMode="External"/><Relationship Id="rId5" Type="http://schemas.openxmlformats.org/officeDocument/2006/relationships/hyperlink" Target="mailto:mary.breyfogle@iowa.gov" TargetMode="External"/><Relationship Id="rId4"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ducateiowa.gov/documents/early-childhood-standards/2021/05/iowa-quality-preschool-program-standards-and-criteri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Title 1">
            <a:extLst>
              <a:ext uri="{FF2B5EF4-FFF2-40B4-BE49-F238E27FC236}">
                <a16:creationId xmlns:a16="http://schemas.microsoft.com/office/drawing/2014/main" id="{BD7DED97-1578-4E70-9B20-50D591F43EAB}"/>
              </a:ext>
            </a:extLst>
          </p:cNvPr>
          <p:cNvSpPr>
            <a:spLocks noGrp="1"/>
          </p:cNvSpPr>
          <p:nvPr>
            <p:ph type="ctrTitle"/>
          </p:nvPr>
        </p:nvSpPr>
        <p:spPr/>
        <p:txBody>
          <a:bodyPr/>
          <a:lstStyle/>
          <a:p>
            <a:r>
              <a:rPr lang="en-US" dirty="0"/>
              <a:t>IQPPS Desk Audit 23-24</a:t>
            </a:r>
          </a:p>
        </p:txBody>
      </p:sp>
      <p:sp>
        <p:nvSpPr>
          <p:cNvPr id="3" name="Subtitle 2">
            <a:extLst>
              <a:ext uri="{FF2B5EF4-FFF2-40B4-BE49-F238E27FC236}">
                <a16:creationId xmlns:a16="http://schemas.microsoft.com/office/drawing/2014/main" id="{1EA12AFE-EC27-4B4A-9281-C9572C8EDCE2}"/>
              </a:ext>
            </a:extLst>
          </p:cNvPr>
          <p:cNvSpPr>
            <a:spLocks noGrp="1"/>
          </p:cNvSpPr>
          <p:nvPr>
            <p:ph type="subTitle" idx="1"/>
          </p:nvPr>
        </p:nvSpPr>
        <p:spPr/>
        <p:txBody>
          <a:bodyPr/>
          <a:lstStyle/>
          <a:p>
            <a:r>
              <a:rPr lang="en-US"/>
              <a:t>Item 3: Outdoor Learning Environment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Reviewer Contacts</a:t>
            </a:r>
            <a:endParaRPr/>
          </a:p>
        </p:txBody>
      </p:sp>
      <p:sp>
        <p:nvSpPr>
          <p:cNvPr id="87" name="Google Shape;87;p17"/>
          <p:cNvSpPr txBox="1"/>
          <p:nvPr/>
        </p:nvSpPr>
        <p:spPr>
          <a:xfrm>
            <a:off x="80025" y="1460500"/>
            <a:ext cx="12005100" cy="4760100"/>
          </a:xfrm>
          <a:prstGeom prst="rect">
            <a:avLst/>
          </a:prstGeom>
          <a:noFill/>
          <a:ln>
            <a:noFill/>
          </a:ln>
        </p:spPr>
        <p:txBody>
          <a:bodyPr spcFirstLastPara="1" wrap="square" lIns="91425" tIns="45700" rIns="91425" bIns="45700" anchor="t" anchorCtr="0">
            <a:normAutofit lnSpcReduction="10000"/>
          </a:bodyPr>
          <a:lstStyle/>
          <a:p>
            <a:pPr marL="457200" lvl="0" indent="-374650" algn="l" rtl="0">
              <a:lnSpc>
                <a:spcPct val="150000"/>
              </a:lnSpc>
              <a:spcBef>
                <a:spcPts val="750"/>
              </a:spcBef>
              <a:spcAft>
                <a:spcPts val="0"/>
              </a:spcAft>
              <a:buClr>
                <a:schemeClr val="dk1"/>
              </a:buClr>
              <a:buSzPts val="2300"/>
              <a:buChar char="•"/>
            </a:pPr>
            <a:r>
              <a:rPr lang="en-US" sz="2300">
                <a:solidFill>
                  <a:schemeClr val="dk1"/>
                </a:solidFill>
              </a:rPr>
              <a:t>Central Rivers AEA - Amy Stegeman, </a:t>
            </a:r>
            <a:r>
              <a:rPr lang="en-US" sz="2300" u="sng">
                <a:solidFill>
                  <a:schemeClr val="hlink"/>
                </a:solidFill>
                <a:hlinkClick r:id="rId3"/>
              </a:rPr>
              <a:t>amy.stegeman@iowa.gov</a:t>
            </a:r>
            <a:r>
              <a:rPr lang="en-US" sz="2300">
                <a:solidFill>
                  <a:schemeClr val="dk1"/>
                </a:solidFill>
              </a:rPr>
              <a:t>, 515-868-1675</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Grant Wood AEA - Amy Stegeman, </a:t>
            </a:r>
            <a:r>
              <a:rPr lang="en-US" sz="2300" u="sng">
                <a:solidFill>
                  <a:schemeClr val="hlink"/>
                </a:solidFill>
                <a:hlinkClick r:id="rId3"/>
              </a:rPr>
              <a:t>amy.stegeman@iowa.gov</a:t>
            </a:r>
            <a:r>
              <a:rPr lang="en-US" sz="2300">
                <a:solidFill>
                  <a:schemeClr val="dk1"/>
                </a:solidFill>
              </a:rPr>
              <a:t>, 515-868-1675</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Great Prairie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Green Hills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Heartland AEA - Mary Breyfogle, </a:t>
            </a:r>
            <a:r>
              <a:rPr lang="en-US" sz="2300" u="sng">
                <a:solidFill>
                  <a:schemeClr val="hlink"/>
                </a:solidFill>
                <a:hlinkClick r:id="rId5"/>
              </a:rPr>
              <a:t>mary.breyfogle@iowa.gov</a:t>
            </a:r>
            <a:r>
              <a:rPr lang="en-US" sz="2300">
                <a:solidFill>
                  <a:schemeClr val="dk1"/>
                </a:solidFill>
              </a:rPr>
              <a:t>, 515-326-1030</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Keystone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Mississippi Bend AEA - Mary Breyfogle, </a:t>
            </a:r>
            <a:r>
              <a:rPr lang="en-US" sz="2300" u="sng">
                <a:solidFill>
                  <a:schemeClr val="hlink"/>
                </a:solidFill>
                <a:hlinkClick r:id="rId5"/>
              </a:rPr>
              <a:t>mary.breyfogle@iowa.gov</a:t>
            </a:r>
            <a:r>
              <a:rPr lang="en-US" sz="2300">
                <a:solidFill>
                  <a:schemeClr val="dk1"/>
                </a:solidFill>
              </a:rPr>
              <a:t>, 515-326-1030</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Northwest AEA - Melanie Reese, </a:t>
            </a:r>
            <a:r>
              <a:rPr lang="en-US" sz="2300" u="sng">
                <a:solidFill>
                  <a:schemeClr val="hlink"/>
                </a:solidFill>
                <a:hlinkClick r:id="rId6"/>
              </a:rPr>
              <a:t>melanie.reese@iowa.gov</a:t>
            </a:r>
            <a:r>
              <a:rPr lang="en-US" sz="2300">
                <a:solidFill>
                  <a:schemeClr val="dk1"/>
                </a:solidFill>
              </a:rPr>
              <a:t>, 515-210-4208</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Prairie Lakes AEA - Melanie Reese, </a:t>
            </a:r>
            <a:r>
              <a:rPr lang="en-US" sz="2300" u="sng">
                <a:solidFill>
                  <a:schemeClr val="hlink"/>
                </a:solidFill>
                <a:hlinkClick r:id="rId6"/>
              </a:rPr>
              <a:t>melanie.reese@iowa.gov</a:t>
            </a:r>
            <a:r>
              <a:rPr lang="en-US" sz="2300">
                <a:solidFill>
                  <a:schemeClr val="dk1"/>
                </a:solidFill>
              </a:rPr>
              <a:t>, 515-210-4208</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795125" y="309100"/>
            <a:ext cx="10813800" cy="10431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7142"/>
              <a:buFont typeface="Arial"/>
              <a:buNone/>
            </a:pPr>
            <a:r>
              <a:rPr lang="en-US" sz="4200"/>
              <a:t>Purpose of the Preschool Desk Audit</a:t>
            </a:r>
            <a:endParaRPr sz="4200"/>
          </a:p>
          <a:p>
            <a:pPr marL="0" lvl="0" indent="0" algn="l" rtl="0">
              <a:lnSpc>
                <a:spcPct val="90000"/>
              </a:lnSpc>
              <a:spcBef>
                <a:spcPts val="0"/>
              </a:spcBef>
              <a:spcAft>
                <a:spcPts val="0"/>
              </a:spcAft>
              <a:buClr>
                <a:schemeClr val="lt1"/>
              </a:buClr>
              <a:buSzPct val="100000"/>
              <a:buFont typeface="Arial"/>
              <a:buNone/>
            </a:pPr>
            <a:r>
              <a:rPr lang="en-US"/>
              <a:t> </a:t>
            </a:r>
            <a:endParaRPr/>
          </a:p>
        </p:txBody>
      </p:sp>
      <p:sp>
        <p:nvSpPr>
          <p:cNvPr id="39" name="Google Shape;39;p9"/>
          <p:cNvSpPr txBox="1">
            <a:spLocks noGrp="1"/>
          </p:cNvSpPr>
          <p:nvPr>
            <p:ph type="body" idx="1"/>
          </p:nvPr>
        </p:nvSpPr>
        <p:spPr>
          <a:xfrm>
            <a:off x="795125" y="1510025"/>
            <a:ext cx="10813800" cy="49074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r>
              <a:rPr lang="en-US" sz="2400"/>
              <a:t>The purpose of the preschool desk audit is to provide a process for the continued </a:t>
            </a:r>
            <a:r>
              <a:rPr lang="en-US" sz="2400" b="1"/>
              <a:t>accreditation</a:t>
            </a:r>
            <a:r>
              <a:rPr lang="en-US" sz="2400"/>
              <a:t> of schools and school districts.</a:t>
            </a:r>
            <a:r>
              <a:rPr lang="en-US" sz="2500"/>
              <a:t> </a:t>
            </a:r>
            <a:r>
              <a:rPr lang="en-US" sz="2400"/>
              <a:t>Accreditation </a:t>
            </a:r>
            <a:r>
              <a:rPr lang="en-US" sz="2400" b="1"/>
              <a:t>monitoring</a:t>
            </a:r>
            <a:r>
              <a:rPr lang="en-US" sz="2400"/>
              <a:t> requires a comprehensive desk audit of all accredited schools and school districts. </a:t>
            </a:r>
            <a:r>
              <a:rPr lang="en-US" sz="2400" i="1"/>
              <a:t> </a:t>
            </a:r>
            <a:endParaRPr sz="2400" i="1"/>
          </a:p>
          <a:p>
            <a:pPr marL="0" lvl="0" indent="0" algn="l" rtl="0">
              <a:lnSpc>
                <a:spcPct val="115000"/>
              </a:lnSpc>
              <a:spcBef>
                <a:spcPts val="0"/>
              </a:spcBef>
              <a:spcAft>
                <a:spcPts val="0"/>
              </a:spcAft>
              <a:buNone/>
            </a:pPr>
            <a:r>
              <a:rPr lang="en-US" sz="2500" i="1"/>
              <a:t>Iowa Code 256.11(10)(a)(1)</a:t>
            </a:r>
            <a:endParaRPr sz="2500" i="1"/>
          </a:p>
          <a:p>
            <a:pPr marL="0" lvl="0" indent="0" algn="l" rtl="0">
              <a:lnSpc>
                <a:spcPct val="115000"/>
              </a:lnSpc>
              <a:spcBef>
                <a:spcPts val="0"/>
              </a:spcBef>
              <a:spcAft>
                <a:spcPts val="0"/>
              </a:spcAft>
              <a:buNone/>
            </a:pPr>
            <a:endParaRPr sz="2500" i="1"/>
          </a:p>
          <a:p>
            <a:pPr marL="0" lvl="0" indent="0" algn="l" rtl="0">
              <a:lnSpc>
                <a:spcPct val="115000"/>
              </a:lnSpc>
              <a:spcBef>
                <a:spcPts val="0"/>
              </a:spcBef>
              <a:spcAft>
                <a:spcPts val="0"/>
              </a:spcAft>
              <a:buNone/>
            </a:pPr>
            <a:endParaRPr sz="2500" i="1"/>
          </a:p>
          <a:p>
            <a:pPr marL="0" lvl="0" indent="0" algn="l" rtl="0">
              <a:lnSpc>
                <a:spcPct val="115000"/>
              </a:lnSpc>
              <a:spcBef>
                <a:spcPts val="0"/>
              </a:spcBef>
              <a:spcAft>
                <a:spcPts val="0"/>
              </a:spcAft>
              <a:buNone/>
            </a:pPr>
            <a:r>
              <a:rPr lang="en-US" sz="2400"/>
              <a:t>Districts are required to provide </a:t>
            </a:r>
            <a:r>
              <a:rPr lang="en-US" sz="2400" b="1"/>
              <a:t>evidence of implementation</a:t>
            </a:r>
            <a:r>
              <a:rPr lang="en-US" sz="2400"/>
              <a:t> of IQPPS based on requirements to implement program standards. </a:t>
            </a:r>
            <a:endParaRPr sz="2400"/>
          </a:p>
          <a:p>
            <a:pPr marL="0" lvl="0" indent="0" algn="l" rtl="0">
              <a:lnSpc>
                <a:spcPct val="115000"/>
              </a:lnSpc>
              <a:spcBef>
                <a:spcPts val="0"/>
              </a:spcBef>
              <a:spcAft>
                <a:spcPts val="0"/>
              </a:spcAft>
              <a:buNone/>
            </a:pPr>
            <a:r>
              <a:rPr lang="en-US" sz="2400" i="1"/>
              <a:t>Iowa Code 256C.3(3)b, IAC 281–16.3, and 281–41.17 (256B, 34CFR300)</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Guidelines for the Desk Audit </a:t>
            </a:r>
            <a:endParaRPr/>
          </a:p>
        </p:txBody>
      </p:sp>
      <p:sp>
        <p:nvSpPr>
          <p:cNvPr id="45" name="Google Shape;45;p10"/>
          <p:cNvSpPr txBox="1"/>
          <p:nvPr/>
        </p:nvSpPr>
        <p:spPr>
          <a:xfrm>
            <a:off x="795125" y="1460500"/>
            <a:ext cx="10813800" cy="4818000"/>
          </a:xfrm>
          <a:prstGeom prst="rect">
            <a:avLst/>
          </a:prstGeom>
          <a:noFill/>
          <a:ln>
            <a:noFill/>
          </a:ln>
        </p:spPr>
        <p:txBody>
          <a:bodyPr spcFirstLastPara="1" wrap="square" lIns="91425" tIns="45700" rIns="91425" bIns="45700" anchor="t" anchorCtr="0">
            <a:normAutofit fontScale="85000" lnSpcReduction="10000"/>
          </a:bodyPr>
          <a:lstStyle/>
          <a:p>
            <a:pPr marL="914400" lvl="0" indent="0" algn="l" rtl="0">
              <a:lnSpc>
                <a:spcPct val="90000"/>
              </a:lnSpc>
              <a:spcBef>
                <a:spcPts val="0"/>
              </a:spcBef>
              <a:spcAft>
                <a:spcPts val="0"/>
              </a:spcAft>
              <a:buNone/>
            </a:pPr>
            <a:endParaRPr sz="30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Preschool program administrators</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District level evidence</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Current within the last year</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Representative of all classrooms/community partner sites (</a:t>
            </a:r>
            <a:r>
              <a:rPr lang="en-US" sz="2800">
                <a:solidFill>
                  <a:srgbClr val="000000"/>
                </a:solidFill>
              </a:rPr>
              <a:t>Statewide Voluntary Preschool Programs, Shared Visions Preschool Programs, &amp; Early Childhood Special Education Programs</a:t>
            </a:r>
            <a:r>
              <a:rPr lang="en-US" sz="3400">
                <a:solidFill>
                  <a:srgbClr val="000000"/>
                </a:solidFill>
              </a:rPr>
              <a:t>)</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Address variations</a:t>
            </a:r>
            <a:endParaRPr sz="3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IQPPS (2017 Version) and IQPPS Web Page</a:t>
            </a:r>
            <a:endParaRPr/>
          </a:p>
        </p:txBody>
      </p:sp>
      <p:sp>
        <p:nvSpPr>
          <p:cNvPr id="51" name="Google Shape;51;p11"/>
          <p:cNvSpPr txBox="1"/>
          <p:nvPr/>
        </p:nvSpPr>
        <p:spPr>
          <a:xfrm>
            <a:off x="795128" y="1460499"/>
            <a:ext cx="10813800" cy="43512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1200"/>
              </a:spcBef>
              <a:spcAft>
                <a:spcPts val="0"/>
              </a:spcAft>
              <a:buNone/>
            </a:pPr>
            <a:endParaRPr sz="3500">
              <a:solidFill>
                <a:srgbClr val="000000"/>
              </a:solidFill>
            </a:endParaRPr>
          </a:p>
          <a:p>
            <a:pPr marL="457200" lvl="0" indent="-410548" algn="l" rtl="0">
              <a:lnSpc>
                <a:spcPct val="115000"/>
              </a:lnSpc>
              <a:spcBef>
                <a:spcPts val="1200"/>
              </a:spcBef>
              <a:spcAft>
                <a:spcPts val="0"/>
              </a:spcAft>
              <a:buClr>
                <a:srgbClr val="000000"/>
              </a:buClr>
              <a:buSzPct val="100000"/>
              <a:buChar char="•"/>
            </a:pPr>
            <a:r>
              <a:rPr lang="en-US" sz="3370">
                <a:solidFill>
                  <a:srgbClr val="000000"/>
                </a:solidFill>
              </a:rPr>
              <a:t>Align to the </a:t>
            </a:r>
            <a:r>
              <a:rPr lang="en-US" sz="3370" u="sng">
                <a:solidFill>
                  <a:srgbClr val="265199"/>
                </a:solidFill>
                <a:highlight>
                  <a:srgbClr val="FFFFFF"/>
                </a:highlight>
                <a:hlinkClick r:id="rId3">
                  <a:extLst>
                    <a:ext uri="{A12FA001-AC4F-418D-AE19-62706E023703}">
                      <ahyp:hlinkClr xmlns:ahyp="http://schemas.microsoft.com/office/drawing/2018/hyperlinkcolor" val="tx"/>
                    </a:ext>
                  </a:extLst>
                </a:hlinkClick>
              </a:rPr>
              <a:t>Iowa Quality Preschool Program Standards and Criteria (2017)</a:t>
            </a:r>
            <a:endParaRPr sz="3370">
              <a:solidFill>
                <a:srgbClr val="000000"/>
              </a:solidFill>
              <a:highlight>
                <a:srgbClr val="FFFFFF"/>
              </a:highlight>
            </a:endParaRPr>
          </a:p>
          <a:p>
            <a:pPr marL="914400" lvl="0" indent="0" algn="l" rtl="0">
              <a:lnSpc>
                <a:spcPct val="115000"/>
              </a:lnSpc>
              <a:spcBef>
                <a:spcPts val="1200"/>
              </a:spcBef>
              <a:spcAft>
                <a:spcPts val="0"/>
              </a:spcAft>
              <a:buNone/>
            </a:pPr>
            <a:r>
              <a:rPr lang="en-US" sz="2983">
                <a:solidFill>
                  <a:srgbClr val="000000"/>
                </a:solidFill>
                <a:highlight>
                  <a:srgbClr val="FFFFFF"/>
                </a:highlight>
              </a:rPr>
              <a:t>*Multiple standards and criteria may be addressed within a desk audit item</a:t>
            </a:r>
            <a:endParaRPr sz="2983">
              <a:solidFill>
                <a:srgbClr val="000000"/>
              </a:solidFill>
              <a:highlight>
                <a:srgbClr val="FFFFFF"/>
              </a:highlight>
            </a:endParaRPr>
          </a:p>
          <a:p>
            <a:pPr marL="457200" lvl="0" indent="0" algn="l" rtl="0">
              <a:lnSpc>
                <a:spcPct val="115000"/>
              </a:lnSpc>
              <a:spcBef>
                <a:spcPts val="1200"/>
              </a:spcBef>
              <a:spcAft>
                <a:spcPts val="0"/>
              </a:spcAft>
              <a:buNone/>
            </a:pPr>
            <a:endParaRPr sz="3500">
              <a:solidFill>
                <a:srgbClr val="000000"/>
              </a:solidFill>
              <a:highlight>
                <a:srgbClr val="FFFFFF"/>
              </a:highlight>
            </a:endParaRPr>
          </a:p>
          <a:p>
            <a:pPr marL="457200" lvl="0" indent="-417512" algn="l" rtl="0">
              <a:lnSpc>
                <a:spcPct val="115000"/>
              </a:lnSpc>
              <a:spcBef>
                <a:spcPts val="1200"/>
              </a:spcBef>
              <a:spcAft>
                <a:spcPts val="0"/>
              </a:spcAft>
              <a:buClr>
                <a:srgbClr val="000000"/>
              </a:buClr>
              <a:buSzPct val="100000"/>
              <a:buChar char="•"/>
            </a:pPr>
            <a:r>
              <a:rPr lang="en-US" sz="3500">
                <a:solidFill>
                  <a:srgbClr val="000000"/>
                </a:solidFill>
                <a:highlight>
                  <a:srgbClr val="FFFFFF"/>
                </a:highlight>
              </a:rPr>
              <a:t>Additional information on the Early Childhood Standards </a:t>
            </a:r>
            <a:r>
              <a:rPr lang="en-US" sz="3500" u="sng">
                <a:solidFill>
                  <a:srgbClr val="0563C1"/>
                </a:solidFill>
                <a:highlight>
                  <a:srgbClr val="FFFFFF"/>
                </a:highlight>
                <a:hlinkClick r:id="rId4">
                  <a:extLst>
                    <a:ext uri="{A12FA001-AC4F-418D-AE19-62706E023703}">
                      <ahyp:hlinkClr xmlns:ahyp="http://schemas.microsoft.com/office/drawing/2018/hyperlinkcolor" val="tx"/>
                    </a:ext>
                  </a:extLst>
                </a:hlinkClick>
              </a:rPr>
              <a:t>webpage</a:t>
            </a:r>
            <a:r>
              <a:rPr lang="en-US" sz="3500">
                <a:solidFill>
                  <a:srgbClr val="000000"/>
                </a:solidFill>
                <a:highlight>
                  <a:srgbClr val="FFFFFF"/>
                </a:highlight>
              </a:rPr>
              <a:t> </a:t>
            </a:r>
            <a:endParaRPr sz="3500">
              <a:solidFill>
                <a:srgbClr val="000000"/>
              </a:solidFill>
              <a:highlight>
                <a:srgbClr val="FFFFFF"/>
              </a:highlight>
            </a:endParaRPr>
          </a:p>
          <a:p>
            <a:pPr marL="0" lvl="0" indent="0" algn="l" rtl="0">
              <a:lnSpc>
                <a:spcPct val="90000"/>
              </a:lnSpc>
              <a:spcBef>
                <a:spcPts val="1200"/>
              </a:spcBef>
              <a:spcAft>
                <a:spcPts val="0"/>
              </a:spcAft>
              <a:buNone/>
            </a:pPr>
            <a:endParaRPr sz="21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Local Support: AEA Consultants</a:t>
            </a:r>
            <a:endParaRPr/>
          </a:p>
        </p:txBody>
      </p:sp>
      <p:sp>
        <p:nvSpPr>
          <p:cNvPr id="57" name="Google Shape;57;p12"/>
          <p:cNvSpPr txBox="1"/>
          <p:nvPr/>
        </p:nvSpPr>
        <p:spPr>
          <a:xfrm>
            <a:off x="795128" y="1460499"/>
            <a:ext cx="10813800" cy="4351200"/>
          </a:xfrm>
          <a:prstGeom prst="rect">
            <a:avLst/>
          </a:prstGeom>
          <a:noFill/>
          <a:ln>
            <a:noFill/>
          </a:ln>
        </p:spPr>
        <p:txBody>
          <a:bodyPr spcFirstLastPara="1" wrap="square" lIns="91425" tIns="45700" rIns="91425" bIns="45700" anchor="t" anchorCtr="0">
            <a:normAutofit/>
          </a:bodyPr>
          <a:lstStyle/>
          <a:p>
            <a:pPr marL="457200" lvl="0" indent="0" algn="l" rtl="0">
              <a:lnSpc>
                <a:spcPct val="90000"/>
              </a:lnSpc>
              <a:spcBef>
                <a:spcPts val="750"/>
              </a:spcBef>
              <a:spcAft>
                <a:spcPts val="0"/>
              </a:spcAft>
              <a:buNone/>
            </a:pPr>
            <a:endParaRPr sz="2100">
              <a:solidFill>
                <a:srgbClr val="000000"/>
              </a:solidFill>
            </a:endParaRPr>
          </a:p>
          <a:p>
            <a:pPr marL="457200" lvl="0" indent="0" algn="l" rtl="0">
              <a:lnSpc>
                <a:spcPct val="90000"/>
              </a:lnSpc>
              <a:spcBef>
                <a:spcPts val="750"/>
              </a:spcBef>
              <a:spcAft>
                <a:spcPts val="0"/>
              </a:spcAft>
              <a:buNone/>
            </a:pPr>
            <a:r>
              <a:rPr lang="en-US" sz="2900" b="1">
                <a:solidFill>
                  <a:srgbClr val="000000"/>
                </a:solidFill>
              </a:rPr>
              <a:t>Local AEA consultants can offer:</a:t>
            </a:r>
            <a:endParaRPr sz="2900" b="1">
              <a:solidFill>
                <a:srgbClr val="000000"/>
              </a:solidFill>
            </a:endParaRPr>
          </a:p>
          <a:p>
            <a:pPr marL="0" lvl="0" indent="0" algn="l" rtl="0">
              <a:lnSpc>
                <a:spcPct val="90000"/>
              </a:lnSpc>
              <a:spcBef>
                <a:spcPts val="750"/>
              </a:spcBef>
              <a:spcAft>
                <a:spcPts val="0"/>
              </a:spcAft>
              <a:buNone/>
            </a:pPr>
            <a:endParaRPr sz="2900" b="1">
              <a:solidFill>
                <a:srgbClr val="000000"/>
              </a:solidFill>
            </a:endParaRPr>
          </a:p>
          <a:p>
            <a:pPr marL="1371600" lvl="0" indent="-412750" algn="l" rtl="0">
              <a:lnSpc>
                <a:spcPct val="90000"/>
              </a:lnSpc>
              <a:spcBef>
                <a:spcPts val="750"/>
              </a:spcBef>
              <a:spcAft>
                <a:spcPts val="0"/>
              </a:spcAft>
              <a:buClr>
                <a:srgbClr val="000000"/>
              </a:buClr>
              <a:buSzPts val="2900"/>
              <a:buChar char="•"/>
            </a:pPr>
            <a:r>
              <a:rPr lang="en-US" sz="3200">
                <a:solidFill>
                  <a:srgbClr val="000000"/>
                </a:solidFill>
              </a:rPr>
              <a:t>Processes</a:t>
            </a:r>
            <a:endParaRPr sz="3200">
              <a:solidFill>
                <a:srgbClr val="000000"/>
              </a:solidFill>
            </a:endParaRPr>
          </a:p>
          <a:p>
            <a:pPr marL="1371600" lvl="0" indent="0" algn="l" rtl="0">
              <a:lnSpc>
                <a:spcPct val="90000"/>
              </a:lnSpc>
              <a:spcBef>
                <a:spcPts val="750"/>
              </a:spcBef>
              <a:spcAft>
                <a:spcPts val="0"/>
              </a:spcAft>
              <a:buNone/>
            </a:pPr>
            <a:endParaRPr sz="3200">
              <a:solidFill>
                <a:srgbClr val="000000"/>
              </a:solidFill>
            </a:endParaRPr>
          </a:p>
          <a:p>
            <a:pPr marL="1371600" lvl="0" indent="-412750" algn="l" rtl="0">
              <a:lnSpc>
                <a:spcPct val="90000"/>
              </a:lnSpc>
              <a:spcBef>
                <a:spcPts val="750"/>
              </a:spcBef>
              <a:spcAft>
                <a:spcPts val="0"/>
              </a:spcAft>
              <a:buClr>
                <a:srgbClr val="000000"/>
              </a:buClr>
              <a:buSzPts val="2900"/>
              <a:buChar char="•"/>
            </a:pPr>
            <a:r>
              <a:rPr lang="en-US" sz="3200">
                <a:solidFill>
                  <a:srgbClr val="000000"/>
                </a:solidFill>
              </a:rPr>
              <a:t>Tools</a:t>
            </a:r>
            <a:endParaRPr sz="3200">
              <a:solidFill>
                <a:srgbClr val="000000"/>
              </a:solidFill>
            </a:endParaRPr>
          </a:p>
          <a:p>
            <a:pPr marL="457200" lvl="0" indent="0" algn="l" rtl="0">
              <a:lnSpc>
                <a:spcPct val="90000"/>
              </a:lnSpc>
              <a:spcBef>
                <a:spcPts val="750"/>
              </a:spcBef>
              <a:spcAft>
                <a:spcPts val="0"/>
              </a:spcAft>
              <a:buNone/>
            </a:pPr>
            <a:endParaRPr sz="3200">
              <a:solidFill>
                <a:srgbClr val="000000"/>
              </a:solidFill>
            </a:endParaRPr>
          </a:p>
          <a:p>
            <a:pPr marL="1371600" lvl="0" indent="-431800" algn="l" rtl="0">
              <a:lnSpc>
                <a:spcPct val="90000"/>
              </a:lnSpc>
              <a:spcBef>
                <a:spcPts val="750"/>
              </a:spcBef>
              <a:spcAft>
                <a:spcPts val="0"/>
              </a:spcAft>
              <a:buClr>
                <a:srgbClr val="000000"/>
              </a:buClr>
              <a:buSzPts val="3200"/>
              <a:buChar char="•"/>
            </a:pPr>
            <a:r>
              <a:rPr lang="en-US" sz="3200">
                <a:solidFill>
                  <a:srgbClr val="000000"/>
                </a:solidFill>
              </a:rPr>
              <a:t>Resources </a:t>
            </a:r>
            <a:endParaRPr sz="32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874520" y="182880"/>
            <a:ext cx="9453300" cy="1166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300"/>
              <a:buFont typeface="Arial"/>
              <a:buNone/>
            </a:pPr>
            <a:r>
              <a:rPr lang="en-US"/>
              <a:t>Item 3:  Outdoor Learning Environment</a:t>
            </a:r>
            <a:endParaRPr/>
          </a:p>
          <a:p>
            <a:pPr marL="0" lvl="0" indent="0" algn="l" rtl="0">
              <a:lnSpc>
                <a:spcPct val="90000"/>
              </a:lnSpc>
              <a:spcBef>
                <a:spcPts val="0"/>
              </a:spcBef>
              <a:spcAft>
                <a:spcPts val="0"/>
              </a:spcAft>
              <a:buClr>
                <a:schemeClr val="dk2"/>
              </a:buClr>
              <a:buSzPts val="3300"/>
              <a:buFont typeface="Arial"/>
              <a:buNone/>
            </a:pPr>
            <a:r>
              <a:rPr lang="en-US"/>
              <a:t>Program Standard 9 Criterion 9.5</a:t>
            </a:r>
            <a:endParaRPr/>
          </a:p>
        </p:txBody>
      </p:sp>
      <p:sp>
        <p:nvSpPr>
          <p:cNvPr id="63" name="Google Shape;63;p13"/>
          <p:cNvSpPr txBox="1">
            <a:spLocks noGrp="1"/>
          </p:cNvSpPr>
          <p:nvPr>
            <p:ph type="body" idx="1"/>
          </p:nvPr>
        </p:nvSpPr>
        <p:spPr>
          <a:xfrm>
            <a:off x="2155685" y="1460499"/>
            <a:ext cx="9453219" cy="4874040"/>
          </a:xfrm>
          <a:prstGeom prst="rect">
            <a:avLst/>
          </a:prstGeom>
          <a:solidFill>
            <a:schemeClr val="lt1"/>
          </a:solidFill>
          <a:ln>
            <a:noFill/>
          </a:ln>
        </p:spPr>
        <p:txBody>
          <a:bodyPr spcFirstLastPara="1" wrap="square" lIns="91425" tIns="45700" rIns="91425" bIns="45700" anchor="t" anchorCtr="0">
            <a:normAutofit fontScale="77500" lnSpcReduction="20000"/>
          </a:bodyPr>
          <a:lstStyle/>
          <a:p>
            <a:pPr marL="0" lvl="0" indent="0" algn="l" rtl="0">
              <a:spcBef>
                <a:spcPts val="750"/>
              </a:spcBef>
              <a:spcAft>
                <a:spcPts val="0"/>
              </a:spcAft>
              <a:buNone/>
            </a:pPr>
            <a:r>
              <a:rPr lang="en-US" sz="3000"/>
              <a:t>Outdoor space is designed with equipment to accommodate… </a:t>
            </a:r>
            <a:endParaRPr sz="3000"/>
          </a:p>
          <a:p>
            <a:pPr marL="457200" lvl="0" indent="0" algn="l" rtl="0">
              <a:spcBef>
                <a:spcPts val="750"/>
              </a:spcBef>
              <a:spcAft>
                <a:spcPts val="0"/>
              </a:spcAft>
              <a:buNone/>
            </a:pPr>
            <a:endParaRPr sz="2400"/>
          </a:p>
          <a:p>
            <a:pPr marL="457200" lvl="0" indent="-346710" algn="l" rtl="0">
              <a:spcBef>
                <a:spcPts val="750"/>
              </a:spcBef>
              <a:spcAft>
                <a:spcPts val="0"/>
              </a:spcAft>
              <a:buSzPct val="100000"/>
              <a:buChar char="●"/>
            </a:pPr>
            <a:r>
              <a:rPr lang="en-US" sz="2400"/>
              <a:t>Motor experiences such as running, climbing, balancing, riding, jumping, crawling, scooting, or swinging. </a:t>
            </a:r>
            <a:endParaRPr sz="2400"/>
          </a:p>
          <a:p>
            <a:pPr marL="457200" lvl="0" indent="0" algn="l" rtl="0">
              <a:spcBef>
                <a:spcPts val="750"/>
              </a:spcBef>
              <a:spcAft>
                <a:spcPts val="0"/>
              </a:spcAft>
              <a:buNone/>
            </a:pPr>
            <a:endParaRPr sz="2400"/>
          </a:p>
          <a:p>
            <a:pPr marL="457200" lvl="0" indent="-346710" algn="l" rtl="0">
              <a:lnSpc>
                <a:spcPct val="115000"/>
              </a:lnSpc>
              <a:spcBef>
                <a:spcPts val="1200"/>
              </a:spcBef>
              <a:spcAft>
                <a:spcPts val="0"/>
              </a:spcAft>
              <a:buSzPct val="100000"/>
              <a:buChar char="●"/>
            </a:pPr>
            <a:r>
              <a:rPr lang="en-US" sz="2400"/>
              <a:t>Activities such as dramatic play, block building, manipulative play, or art activities. </a:t>
            </a:r>
            <a:endParaRPr sz="2400"/>
          </a:p>
          <a:p>
            <a:pPr marL="457200" lvl="0" indent="0" algn="l" rtl="0">
              <a:lnSpc>
                <a:spcPct val="115000"/>
              </a:lnSpc>
              <a:spcBef>
                <a:spcPts val="1200"/>
              </a:spcBef>
              <a:spcAft>
                <a:spcPts val="0"/>
              </a:spcAft>
              <a:buNone/>
            </a:pPr>
            <a:endParaRPr sz="2400"/>
          </a:p>
          <a:p>
            <a:pPr marL="457200" lvl="0" indent="-346710" algn="l" rtl="0">
              <a:lnSpc>
                <a:spcPct val="115000"/>
              </a:lnSpc>
              <a:spcBef>
                <a:spcPts val="1200"/>
              </a:spcBef>
              <a:spcAft>
                <a:spcPts val="0"/>
              </a:spcAft>
              <a:buSzPct val="100000"/>
              <a:buChar char="●"/>
            </a:pPr>
            <a:r>
              <a:rPr lang="en-US" sz="2400"/>
              <a:t>Exploration of the natural environment, including a variety of natural materials such as nonpoisonous plants, shrubs, and trees. </a:t>
            </a:r>
            <a:endParaRPr sz="2400"/>
          </a:p>
          <a:p>
            <a:pPr marL="457200" lvl="0" indent="0" algn="l" rtl="0">
              <a:lnSpc>
                <a:spcPct val="115000"/>
              </a:lnSpc>
              <a:spcBef>
                <a:spcPts val="1200"/>
              </a:spcBef>
              <a:spcAft>
                <a:spcPts val="0"/>
              </a:spcAft>
              <a:buNone/>
            </a:pPr>
            <a:endParaRPr sz="2400"/>
          </a:p>
          <a:p>
            <a:pPr marL="457200" lvl="0" indent="-346710" algn="l" rtl="0">
              <a:lnSpc>
                <a:spcPct val="115000"/>
              </a:lnSpc>
              <a:spcBef>
                <a:spcPts val="1200"/>
              </a:spcBef>
              <a:spcAft>
                <a:spcPts val="0"/>
              </a:spcAft>
              <a:buSzPct val="100000"/>
              <a:buChar char="●"/>
            </a:pPr>
            <a:r>
              <a:rPr lang="en-US" sz="2400"/>
              <a:t>The program makes adaptations so children with disabilities can fully participate in the outdoor curriculum and activities.</a:t>
            </a:r>
            <a:endParaRPr sz="2400"/>
          </a:p>
          <a:p>
            <a:pPr marL="0" lvl="0" indent="0" algn="l" rtl="0">
              <a:spcBef>
                <a:spcPts val="1200"/>
              </a:spcBef>
              <a:spcAft>
                <a:spcPts val="0"/>
              </a:spcAft>
              <a:buNone/>
            </a:pPr>
            <a:r>
              <a:rPr lang="en-US" sz="2400" b="1"/>
              <a:t>*</a:t>
            </a:r>
            <a:r>
              <a:rPr lang="en-US"/>
              <a:t>Evidence must address all four of these areas.</a:t>
            </a:r>
            <a:endParaRPr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Examples of Evidence</a:t>
            </a:r>
            <a:endParaRPr/>
          </a:p>
        </p:txBody>
      </p:sp>
      <p:sp>
        <p:nvSpPr>
          <p:cNvPr id="69" name="Google Shape;69;p14"/>
          <p:cNvSpPr txBox="1">
            <a:spLocks noGrp="1"/>
          </p:cNvSpPr>
          <p:nvPr>
            <p:ph type="body" idx="1"/>
          </p:nvPr>
        </p:nvSpPr>
        <p:spPr>
          <a:xfrm>
            <a:off x="2155685" y="1792224"/>
            <a:ext cx="9453300" cy="48741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sz="2700"/>
              <a:t>Provide district evidence of criterion implementation.</a:t>
            </a:r>
            <a:endParaRPr sz="2700"/>
          </a:p>
          <a:p>
            <a:pPr marL="0" lvl="0" indent="0" algn="l" rtl="0">
              <a:spcBef>
                <a:spcPts val="750"/>
              </a:spcBef>
              <a:spcAft>
                <a:spcPts val="0"/>
              </a:spcAft>
              <a:buNone/>
            </a:pPr>
            <a:endParaRPr sz="2700"/>
          </a:p>
          <a:p>
            <a:pPr marL="0" lvl="0" indent="0" algn="l" rtl="0">
              <a:spcBef>
                <a:spcPts val="750"/>
              </a:spcBef>
              <a:spcAft>
                <a:spcPts val="0"/>
              </a:spcAft>
              <a:buNone/>
            </a:pPr>
            <a:r>
              <a:rPr lang="en-US" sz="2700"/>
              <a:t>Examples: </a:t>
            </a:r>
            <a:endParaRPr sz="2700"/>
          </a:p>
          <a:p>
            <a:pPr marL="457200" lvl="0" indent="-381000" algn="l" rtl="0">
              <a:spcBef>
                <a:spcPts val="750"/>
              </a:spcBef>
              <a:spcAft>
                <a:spcPts val="0"/>
              </a:spcAft>
              <a:buSzPts val="2400"/>
              <a:buChar char="•"/>
            </a:pPr>
            <a:r>
              <a:rPr lang="en-US" sz="2700"/>
              <a:t>Completed outdoor classroom observations</a:t>
            </a:r>
            <a:endParaRPr sz="2700"/>
          </a:p>
          <a:p>
            <a:pPr marL="457200" lvl="0" indent="-381000" algn="l" rtl="0">
              <a:spcBef>
                <a:spcPts val="0"/>
              </a:spcBef>
              <a:spcAft>
                <a:spcPts val="0"/>
              </a:spcAft>
              <a:buSzPts val="2400"/>
              <a:buChar char="•"/>
            </a:pPr>
            <a:r>
              <a:rPr lang="en-US" sz="2700"/>
              <a:t>Agenda notes</a:t>
            </a:r>
            <a:endParaRPr sz="2700"/>
          </a:p>
          <a:p>
            <a:pPr marL="457200" lvl="0" indent="-381000" algn="l" rtl="0">
              <a:spcBef>
                <a:spcPts val="0"/>
              </a:spcBef>
              <a:spcAft>
                <a:spcPts val="0"/>
              </a:spcAft>
              <a:buSzPts val="2400"/>
              <a:buChar char="•"/>
            </a:pPr>
            <a:r>
              <a:rPr lang="en-US" sz="2700"/>
              <a:t>Walk through notes</a:t>
            </a:r>
            <a:endParaRPr sz="2700"/>
          </a:p>
          <a:p>
            <a:pPr marL="0" lvl="0" indent="0" algn="l" rtl="0">
              <a:spcBef>
                <a:spcPts val="750"/>
              </a:spcBef>
              <a:spcAft>
                <a:spcPts val="0"/>
              </a:spcAft>
              <a:buNone/>
            </a:pP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Additional Considerations</a:t>
            </a:r>
            <a:endParaRPr/>
          </a:p>
        </p:txBody>
      </p:sp>
      <p:sp>
        <p:nvSpPr>
          <p:cNvPr id="75" name="Google Shape;75;p15"/>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lnSpcReduction="10000"/>
          </a:bodyPr>
          <a:lstStyle/>
          <a:p>
            <a:pPr marL="457200" lvl="0" indent="-381000" algn="l" rtl="0">
              <a:spcBef>
                <a:spcPts val="750"/>
              </a:spcBef>
              <a:spcAft>
                <a:spcPts val="0"/>
              </a:spcAft>
              <a:buSzPts val="2400"/>
              <a:buChar char="•"/>
            </a:pPr>
            <a:r>
              <a:rPr lang="en-US" sz="2700"/>
              <a:t>Evidence submitted must be dated and completed within the last year.</a:t>
            </a:r>
            <a:endParaRPr sz="2700"/>
          </a:p>
          <a:p>
            <a:pPr marL="457200" lvl="0" indent="0" algn="l" rtl="0">
              <a:spcBef>
                <a:spcPts val="750"/>
              </a:spcBef>
              <a:spcAft>
                <a:spcPts val="0"/>
              </a:spcAft>
              <a:buNone/>
            </a:pPr>
            <a:endParaRPr sz="2700"/>
          </a:p>
          <a:p>
            <a:pPr marL="457200" lvl="0" indent="-381000" algn="l" rtl="0">
              <a:spcBef>
                <a:spcPts val="750"/>
              </a:spcBef>
              <a:spcAft>
                <a:spcPts val="0"/>
              </a:spcAft>
              <a:buSzPts val="2400"/>
              <a:buChar char="•"/>
            </a:pPr>
            <a:r>
              <a:rPr lang="en-US" sz="2700"/>
              <a:t>Outdoor classroom photos are considered classroom level evidence and will not be accepted.</a:t>
            </a:r>
            <a:endParaRPr sz="2700"/>
          </a:p>
          <a:p>
            <a:pPr marL="457200" lvl="0" indent="0" algn="l" rtl="0">
              <a:spcBef>
                <a:spcPts val="750"/>
              </a:spcBef>
              <a:spcAft>
                <a:spcPts val="0"/>
              </a:spcAft>
              <a:buNone/>
            </a:pPr>
            <a:endParaRPr sz="2700"/>
          </a:p>
          <a:p>
            <a:pPr marL="457200" lvl="0" indent="-381000" algn="l" rtl="0">
              <a:spcBef>
                <a:spcPts val="750"/>
              </a:spcBef>
              <a:spcAft>
                <a:spcPts val="0"/>
              </a:spcAft>
              <a:buSzPts val="2400"/>
              <a:buChar char="•"/>
            </a:pPr>
            <a:r>
              <a:rPr lang="en-US" sz="2700"/>
              <a:t>Department staff looking for district evidence demonstrating process of implementation.</a:t>
            </a:r>
            <a:endParaRPr sz="2700"/>
          </a:p>
          <a:p>
            <a:pPr marL="457200" lvl="0" indent="0" algn="l" rtl="0">
              <a:spcBef>
                <a:spcPts val="750"/>
              </a:spcBef>
              <a:spcAft>
                <a:spcPts val="0"/>
              </a:spcAft>
              <a:buNone/>
            </a:pPr>
            <a:endParaRPr sz="2700"/>
          </a:p>
          <a:p>
            <a:pPr marL="457200" lvl="0" indent="-381000" algn="l" rtl="0">
              <a:spcBef>
                <a:spcPts val="750"/>
              </a:spcBef>
              <a:spcAft>
                <a:spcPts val="0"/>
              </a:spcAft>
              <a:buSzPts val="2400"/>
              <a:buChar char="•"/>
            </a:pPr>
            <a:r>
              <a:rPr lang="en-US" sz="2700"/>
              <a:t>Providing evidence of a playground maintenance or safety checklist does not focus on how district is ensuring implementation.</a:t>
            </a:r>
            <a:endParaRPr sz="2700"/>
          </a:p>
          <a:p>
            <a:pPr marL="457200" lvl="0" indent="0" algn="l" rtl="0">
              <a:spcBef>
                <a:spcPts val="750"/>
              </a:spcBef>
              <a:spcAft>
                <a:spcPts val="0"/>
              </a:spcAft>
              <a:buNone/>
            </a:pPr>
            <a:endParaRPr sz="27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Timeline</a:t>
            </a:r>
            <a:endParaRPr/>
          </a:p>
        </p:txBody>
      </p:sp>
      <p:sp>
        <p:nvSpPr>
          <p:cNvPr id="81" name="Google Shape;81;p16"/>
          <p:cNvSpPr txBox="1"/>
          <p:nvPr/>
        </p:nvSpPr>
        <p:spPr>
          <a:xfrm>
            <a:off x="2155685" y="1271016"/>
            <a:ext cx="9453300" cy="4874100"/>
          </a:xfrm>
          <a:prstGeom prst="rect">
            <a:avLst/>
          </a:prstGeom>
          <a:noFill/>
          <a:ln>
            <a:noFill/>
          </a:ln>
        </p:spPr>
        <p:txBody>
          <a:bodyPr spcFirstLastPara="1" wrap="square" lIns="91425" tIns="45700" rIns="91425" bIns="45700" anchor="t" anchorCtr="0">
            <a:normAutofit fontScale="92500"/>
          </a:bodyPr>
          <a:lstStyle/>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September 15:</a:t>
            </a:r>
            <a:r>
              <a:rPr lang="en-US" sz="2900">
                <a:solidFill>
                  <a:srgbClr val="000000"/>
                </a:solidFill>
              </a:rPr>
              <a:t> Desk audit opens in CASA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December 15:</a:t>
            </a:r>
            <a:r>
              <a:rPr lang="en-US" sz="2900">
                <a:solidFill>
                  <a:srgbClr val="000000"/>
                </a:solidFill>
              </a:rPr>
              <a:t> Initial district desk audit submission due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March 15:</a:t>
            </a:r>
            <a:r>
              <a:rPr lang="en-US" sz="2900">
                <a:solidFill>
                  <a:srgbClr val="000000"/>
                </a:solidFill>
              </a:rPr>
              <a:t> Initial state review completed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April 15:</a:t>
            </a:r>
            <a:r>
              <a:rPr lang="en-US" sz="2900">
                <a:solidFill>
                  <a:srgbClr val="000000"/>
                </a:solidFill>
              </a:rPr>
              <a:t> Final district submission due; Desk audit closes</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April 30: </a:t>
            </a:r>
            <a:r>
              <a:rPr lang="en-US" sz="2900">
                <a:solidFill>
                  <a:srgbClr val="000000"/>
                </a:solidFill>
              </a:rPr>
              <a:t>Final state review completed; District status identified and follow-up action as applicable</a:t>
            </a:r>
            <a:endParaRPr sz="3000">
              <a:solidFill>
                <a:srgbClr val="000000"/>
              </a:solidFill>
            </a:endParaRPr>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1326</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Theme1</vt:lpstr>
      <vt:lpstr>IQPPS Desk Audit 23-24</vt:lpstr>
      <vt:lpstr>Purpose of the Preschool Desk Audit  </vt:lpstr>
      <vt:lpstr>Guidelines for the Desk Audit </vt:lpstr>
      <vt:lpstr>IQPPS (2017 Version) and IQPPS Web Page</vt:lpstr>
      <vt:lpstr>Local Support: AEA Consultants</vt:lpstr>
      <vt:lpstr>Item 3:  Outdoor Learning Environment Program Standard 9 Criterion 9.5</vt:lpstr>
      <vt:lpstr>Examples of Evidence</vt:lpstr>
      <vt:lpstr>Additional Considerations</vt:lpstr>
      <vt:lpstr>Timeline</vt:lpstr>
      <vt:lpstr>Reviewer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IQPPS Desk Audit 23-24</dc:title>
  <dc:creator>Albers, Lisa [IDOE]</dc:creator>
  <cp:lastModifiedBy>Albers, Lisa [IDOE]</cp:lastModifiedBy>
  <cp:revision>1</cp:revision>
  <dcterms:modified xsi:type="dcterms:W3CDTF">2023-09-21T16:41:51Z</dcterms:modified>
</cp:coreProperties>
</file>